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notesSlides/notesSlide3.xml" ContentType="application/vnd.openxmlformats-officedocument.presentationml.notesSlide+xml"/>
  <Default Extension="bin" ContentType="application/vnd.ms-office.legacyDiagramText"/>
  <Default Extension="png" ContentType="image/png"/>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embeddings/oleObject1.bin" ContentType="application/vnd.openxmlformats-officedocument.oleObject"/>
  <Override PartName="/ppt/slides/slide4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legacyDocTextInfo.bin" ContentType="application/vnd.ms-office.legacyDocTextInfo"/>
  <Override PartName="/ppt/slides/slide8.xml" ContentType="application/vnd.openxmlformats-officedocument.presentationml.slide+xml"/>
  <Override PartName="/ppt/slides/slide69.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Layouts/slideLayout39.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 id="2147483693" r:id="rId2"/>
    <p:sldMasterId id="2147483695" r:id="rId3"/>
    <p:sldMasterId id="2147483697" r:id="rId4"/>
  </p:sldMasterIdLst>
  <p:notesMasterIdLst>
    <p:notesMasterId r:id="rId83"/>
  </p:notesMasterIdLst>
  <p:handoutMasterIdLst>
    <p:handoutMasterId r:id="rId84"/>
  </p:handoutMasterIdLst>
  <p:sldIdLst>
    <p:sldId id="256" r:id="rId5"/>
    <p:sldId id="260" r:id="rId6"/>
    <p:sldId id="264" r:id="rId7"/>
    <p:sldId id="331" r:id="rId8"/>
    <p:sldId id="327" r:id="rId9"/>
    <p:sldId id="257" r:id="rId10"/>
    <p:sldId id="266" r:id="rId11"/>
    <p:sldId id="265" r:id="rId12"/>
    <p:sldId id="267" r:id="rId13"/>
    <p:sldId id="287" r:id="rId14"/>
    <p:sldId id="269" r:id="rId15"/>
    <p:sldId id="296" r:id="rId16"/>
    <p:sldId id="258" r:id="rId17"/>
    <p:sldId id="330" r:id="rId18"/>
    <p:sldId id="281" r:id="rId19"/>
    <p:sldId id="282" r:id="rId20"/>
    <p:sldId id="337" r:id="rId21"/>
    <p:sldId id="276" r:id="rId22"/>
    <p:sldId id="283" r:id="rId23"/>
    <p:sldId id="340" r:id="rId24"/>
    <p:sldId id="284" r:id="rId25"/>
    <p:sldId id="333" r:id="rId26"/>
    <p:sldId id="268" r:id="rId27"/>
    <p:sldId id="278" r:id="rId28"/>
    <p:sldId id="262" r:id="rId29"/>
    <p:sldId id="263" r:id="rId30"/>
    <p:sldId id="301" r:id="rId31"/>
    <p:sldId id="290" r:id="rId32"/>
    <p:sldId id="270" r:id="rId33"/>
    <p:sldId id="289" r:id="rId34"/>
    <p:sldId id="299" r:id="rId35"/>
    <p:sldId id="295" r:id="rId36"/>
    <p:sldId id="297" r:id="rId37"/>
    <p:sldId id="298" r:id="rId38"/>
    <p:sldId id="275" r:id="rId39"/>
    <p:sldId id="273" r:id="rId40"/>
    <p:sldId id="271" r:id="rId41"/>
    <p:sldId id="272" r:id="rId42"/>
    <p:sldId id="274" r:id="rId43"/>
    <p:sldId id="279" r:id="rId44"/>
    <p:sldId id="288" r:id="rId45"/>
    <p:sldId id="335" r:id="rId46"/>
    <p:sldId id="302" r:id="rId47"/>
    <p:sldId id="291" r:id="rId48"/>
    <p:sldId id="300" r:id="rId49"/>
    <p:sldId id="292" r:id="rId50"/>
    <p:sldId id="294" r:id="rId51"/>
    <p:sldId id="286" r:id="rId52"/>
    <p:sldId id="336" r:id="rId53"/>
    <p:sldId id="303" r:id="rId54"/>
    <p:sldId id="304" r:id="rId55"/>
    <p:sldId id="305" r:id="rId56"/>
    <p:sldId id="306" r:id="rId57"/>
    <p:sldId id="307" r:id="rId58"/>
    <p:sldId id="308" r:id="rId59"/>
    <p:sldId id="311" r:id="rId60"/>
    <p:sldId id="338" r:id="rId61"/>
    <p:sldId id="310" r:id="rId62"/>
    <p:sldId id="312" r:id="rId63"/>
    <p:sldId id="313" r:id="rId64"/>
    <p:sldId id="314" r:id="rId65"/>
    <p:sldId id="315" r:id="rId66"/>
    <p:sldId id="316" r:id="rId67"/>
    <p:sldId id="317" r:id="rId68"/>
    <p:sldId id="319" r:id="rId69"/>
    <p:sldId id="320" r:id="rId70"/>
    <p:sldId id="341" r:id="rId71"/>
    <p:sldId id="321" r:id="rId72"/>
    <p:sldId id="324" r:id="rId73"/>
    <p:sldId id="322" r:id="rId74"/>
    <p:sldId id="339" r:id="rId75"/>
    <p:sldId id="325" r:id="rId76"/>
    <p:sldId id="328" r:id="rId77"/>
    <p:sldId id="323" r:id="rId78"/>
    <p:sldId id="332" r:id="rId79"/>
    <p:sldId id="280" r:id="rId80"/>
    <p:sldId id="326" r:id="rId81"/>
    <p:sldId id="329" r:id="rId8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8420C"/>
    <a:srgbClr val="FF0000"/>
    <a:srgbClr val="FF0066"/>
    <a:srgbClr val="28884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97" autoAdjust="0"/>
    <p:restoredTop sz="94660"/>
  </p:normalViewPr>
  <p:slideViewPr>
    <p:cSldViewPr>
      <p:cViewPr varScale="1">
        <p:scale>
          <a:sx n="66" d="100"/>
          <a:sy n="66" d="100"/>
        </p:scale>
        <p:origin x="-43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46"/>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handoutMaster" Target="handoutMasters/handoutMaster1.xml"/><Relationship Id="rId89" Type="http://schemas.microsoft.com/office/2006/relationships/legacyDocTextInfo" Target="legacyDocTextInfo.bin"/><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8" Type="http://schemas.microsoft.com/office/2006/relationships/legacyDiagramText" Target="legacyDiagramText8.bin"/><Relationship Id="rId3" Type="http://schemas.microsoft.com/office/2006/relationships/legacyDiagramText" Target="legacyDiagramText3.bin"/><Relationship Id="rId7" Type="http://schemas.microsoft.com/office/2006/relationships/legacyDiagramText" Target="legacyDiagramText7.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5" Type="http://schemas.microsoft.com/office/2006/relationships/legacyDiagramText" Target="legacyDiagramText5.bin"/><Relationship Id="rId4" Type="http://schemas.microsoft.com/office/2006/relationships/legacyDiagramText" Target="legacyDiagramText4.bin"/><Relationship Id="rId9" Type="http://schemas.microsoft.com/office/2006/relationships/legacyDiagramText" Target="legacyDiagramText9.bin"/></Relationships>
</file>

<file path=ppt/drawings/_rels/vmlDrawing2.vml.rels><?xml version="1.0" encoding="UTF-8" standalone="yes"?>
<Relationships xmlns="http://schemas.openxmlformats.org/package/2006/relationships"><Relationship Id="rId8" Type="http://schemas.microsoft.com/office/2006/relationships/legacyDiagramText" Target="legacyDiagramText17.bin"/><Relationship Id="rId3" Type="http://schemas.microsoft.com/office/2006/relationships/legacyDiagramText" Target="legacyDiagramText12.bin"/><Relationship Id="rId7" Type="http://schemas.microsoft.com/office/2006/relationships/legacyDiagramText" Target="legacyDiagramText16.bin"/><Relationship Id="rId2" Type="http://schemas.microsoft.com/office/2006/relationships/legacyDiagramText" Target="legacyDiagramText11.bin"/><Relationship Id="rId1" Type="http://schemas.microsoft.com/office/2006/relationships/legacyDiagramText" Target="legacyDiagramText10.bin"/><Relationship Id="rId6" Type="http://schemas.microsoft.com/office/2006/relationships/legacyDiagramText" Target="legacyDiagramText15.bin"/><Relationship Id="rId5" Type="http://schemas.microsoft.com/office/2006/relationships/legacyDiagramText" Target="legacyDiagramText14.bin"/><Relationship Id="rId4" Type="http://schemas.microsoft.com/office/2006/relationships/legacyDiagramText" Target="legacyDiagramText13.bin"/><Relationship Id="rId9" Type="http://schemas.microsoft.com/office/2006/relationships/legacyDiagramText" Target="legacyDiagramText18.bin"/></Relationships>
</file>

<file path=ppt/drawings/_rels/vmlDrawing5.vml.rels><?xml version="1.0" encoding="UTF-8" standalone="yes"?>
<Relationships xmlns="http://schemas.openxmlformats.org/package/2006/relationships"><Relationship Id="rId3" Type="http://schemas.microsoft.com/office/2006/relationships/legacyDiagramText" Target="legacyDiagramText21.bin"/><Relationship Id="rId2" Type="http://schemas.microsoft.com/office/2006/relationships/legacyDiagramText" Target="legacyDiagramText20.bin"/><Relationship Id="rId1" Type="http://schemas.microsoft.com/office/2006/relationships/legacyDiagramText" Target="legacyDiagramText19.bin"/></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a:lvl1pPr>
          </a:lstStyle>
          <a:p>
            <a:pPr>
              <a:defRPr/>
            </a:pPr>
            <a:endParaRPr lang="en-US"/>
          </a:p>
        </p:txBody>
      </p:sp>
      <p:sp>
        <p:nvSpPr>
          <p:cNvPr id="4608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endParaRPr lang="en-US"/>
          </a:p>
        </p:txBody>
      </p:sp>
      <p:sp>
        <p:nvSpPr>
          <p:cNvPr id="4608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a:lvl1pPr>
          </a:lstStyle>
          <a:p>
            <a:pPr>
              <a:defRPr/>
            </a:pPr>
            <a:endParaRPr lang="en-US"/>
          </a:p>
        </p:txBody>
      </p:sp>
      <p:sp>
        <p:nvSpPr>
          <p:cNvPr id="4608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4D815968-C94A-4F23-9481-62CA70492C20}"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880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C5E1CA59-A632-442E-9624-21E4F51D82D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D72129FB-F17A-44F9-B838-F0DC80FB1FC5}" type="slidenum">
              <a:rPr lang="en-US" smtClean="0"/>
              <a:pPr/>
              <a:t>1</a:t>
            </a:fld>
            <a:endParaRPr lang="en-US" smtClean="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r>
              <a:rPr lang="en-US" smtClean="0"/>
              <a:t>One minute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E5C7B005-381A-4A09-B3BC-AEED4CFFA8B9}" type="slidenum">
              <a:rPr lang="en-US" smtClean="0"/>
              <a:pPr/>
              <a:t>10</a:t>
            </a:fld>
            <a:endParaRPr lang="en-U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EB4F140E-97D6-473E-B22A-815BAA0C21F7}" type="slidenum">
              <a:rPr lang="en-US" smtClean="0"/>
              <a:pPr/>
              <a:t>11</a:t>
            </a:fld>
            <a:endParaRPr lang="en-US"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BED0D50A-54D0-44A5-87DD-E01F5C3F06BD}" type="slidenum">
              <a:rPr lang="en-US" smtClean="0"/>
              <a:pPr/>
              <a:t>12</a:t>
            </a:fld>
            <a:endParaRPr lang="en-US" smtClean="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8C9360C5-5F69-48F6-95C1-71495640D195}" type="slidenum">
              <a:rPr lang="en-US" smtClean="0"/>
              <a:pPr/>
              <a:t>13</a:t>
            </a:fld>
            <a:endParaRPr lang="en-US"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FAA6AA78-6C9E-40C5-8686-0BD39F78362B}" type="slidenum">
              <a:rPr lang="en-US" smtClean="0"/>
              <a:pPr/>
              <a:t>14</a:t>
            </a:fld>
            <a:endParaRPr lang="en-US" smtClean="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B69F6B2E-6930-427E-A249-D64A9B11185A}" type="slidenum">
              <a:rPr lang="en-US" smtClean="0"/>
              <a:pPr/>
              <a:t>15</a:t>
            </a:fld>
            <a:endParaRPr lang="en-US" smtClean="0"/>
          </a:p>
        </p:txBody>
      </p:sp>
      <p:sp>
        <p:nvSpPr>
          <p:cNvPr id="103427" name="Rectangle 2"/>
          <p:cNvSpPr>
            <a:spLocks noGrp="1" noRot="1" noChangeAspect="1" noChangeArrowheads="1" noTextEdit="1"/>
          </p:cNvSpPr>
          <p:nvPr>
            <p:ph type="sldImg"/>
          </p:nvPr>
        </p:nvSpPr>
        <p:spPr>
          <a:xfrm>
            <a:off x="1144588" y="685800"/>
            <a:ext cx="4572000" cy="3429000"/>
          </a:xfrm>
          <a:ln/>
        </p:spPr>
      </p:sp>
      <p:sp>
        <p:nvSpPr>
          <p:cNvPr id="1034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958FF867-6E40-4F56-8A63-349C52B0E0BE}" type="slidenum">
              <a:rPr lang="en-US" smtClean="0"/>
              <a:pPr/>
              <a:t>16</a:t>
            </a:fld>
            <a:endParaRPr lang="en-US" smtClean="0"/>
          </a:p>
        </p:txBody>
      </p:sp>
      <p:sp>
        <p:nvSpPr>
          <p:cNvPr id="104451" name="Rectangle 2"/>
          <p:cNvSpPr>
            <a:spLocks noGrp="1" noRot="1" noChangeAspect="1" noChangeArrowheads="1" noTextEdit="1"/>
          </p:cNvSpPr>
          <p:nvPr>
            <p:ph type="sldImg"/>
          </p:nvPr>
        </p:nvSpPr>
        <p:spPr>
          <a:xfrm>
            <a:off x="1144588" y="685800"/>
            <a:ext cx="4572000" cy="3429000"/>
          </a:xfrm>
          <a:ln/>
        </p:spPr>
      </p:sp>
      <p:sp>
        <p:nvSpPr>
          <p:cNvPr id="1044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A7996224-D925-41E0-AEEB-E20984F3E0BF}" type="slidenum">
              <a:rPr lang="en-US" smtClean="0"/>
              <a:pPr/>
              <a:t>18</a:t>
            </a:fld>
            <a:endParaRPr lang="en-US" smtClean="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6857EAD9-6B04-48DD-9FCC-208482F76AD7}" type="slidenum">
              <a:rPr lang="en-US" smtClean="0"/>
              <a:pPr/>
              <a:t>19</a:t>
            </a:fld>
            <a:endParaRPr lang="en-US" smtClean="0"/>
          </a:p>
        </p:txBody>
      </p:sp>
      <p:sp>
        <p:nvSpPr>
          <p:cNvPr id="107523" name="Rectangle 2"/>
          <p:cNvSpPr>
            <a:spLocks noGrp="1" noRot="1" noChangeAspect="1" noChangeArrowheads="1" noTextEdit="1"/>
          </p:cNvSpPr>
          <p:nvPr>
            <p:ph type="sldImg"/>
          </p:nvPr>
        </p:nvSpPr>
        <p:spPr>
          <a:xfrm>
            <a:off x="1144588" y="685800"/>
            <a:ext cx="4572000" cy="3429000"/>
          </a:xfrm>
          <a:ln/>
        </p:spPr>
      </p:sp>
      <p:sp>
        <p:nvSpPr>
          <p:cNvPr id="1075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E69EB074-7DB7-48DE-AE9B-4B488F8C93C3}" type="slidenum">
              <a:rPr lang="en-US" smtClean="0"/>
              <a:pPr/>
              <a:t>2</a:t>
            </a:fld>
            <a:endParaRPr lang="en-US" smtClean="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r>
              <a:rPr lang="en-US" smtClean="0"/>
              <a:t>30 sec.</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p>
            <a:fld id="{B7E0365D-490F-4037-B88B-F319787B0660}" type="slidenum">
              <a:rPr lang="en-US" smtClean="0"/>
              <a:pPr/>
              <a:t>21</a:t>
            </a:fld>
            <a:endParaRPr lang="en-US" smtClean="0"/>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FC7D04D7-5AFB-4885-B9E3-24A82E615F64}" type="slidenum">
              <a:rPr lang="en-US" smtClean="0"/>
              <a:pPr/>
              <a:t>22</a:t>
            </a:fld>
            <a:endParaRPr lang="en-US" smtClean="0"/>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EF0F1061-24C3-4ED4-81D2-65668655E827}" type="slidenum">
              <a:rPr lang="en-US" smtClean="0"/>
              <a:pPr/>
              <a:t>23</a:t>
            </a:fld>
            <a:endParaRPr lang="en-US" smtClean="0"/>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783B1848-381F-4896-ABED-EDDEB034843B}" type="slidenum">
              <a:rPr lang="en-US" smtClean="0"/>
              <a:pPr/>
              <a:t>24</a:t>
            </a:fld>
            <a:endParaRPr lang="en-US" smtClean="0"/>
          </a:p>
        </p:txBody>
      </p:sp>
      <p:sp>
        <p:nvSpPr>
          <p:cNvPr id="111619" name="Rectangle 2"/>
          <p:cNvSpPr>
            <a:spLocks noGrp="1" noRot="1" noChangeAspect="1" noChangeArrowheads="1" noTextEdit="1"/>
          </p:cNvSpPr>
          <p:nvPr>
            <p:ph type="sldImg"/>
          </p:nvPr>
        </p:nvSpPr>
        <p:spPr>
          <a:xfrm>
            <a:off x="1144588" y="685800"/>
            <a:ext cx="4572000" cy="3429000"/>
          </a:xfrm>
          <a:ln/>
        </p:spPr>
      </p:sp>
      <p:sp>
        <p:nvSpPr>
          <p:cNvPr id="1116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E7969767-0574-434A-952B-0A15F6975ED0}" type="slidenum">
              <a:rPr lang="en-US" smtClean="0"/>
              <a:pPr/>
              <a:t>25</a:t>
            </a:fld>
            <a:endParaRPr lang="en-US"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3C5047F2-0B29-4EAC-98CF-216F278ECF91}" type="slidenum">
              <a:rPr lang="en-US" smtClean="0"/>
              <a:pPr/>
              <a:t>26</a:t>
            </a:fld>
            <a:endParaRPr lang="en-US" smtClean="0"/>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fld id="{4142C383-FCD9-4EE8-93A5-DF6D34F01F86}" type="slidenum">
              <a:rPr lang="en-US" smtClean="0"/>
              <a:pPr/>
              <a:t>27</a:t>
            </a:fld>
            <a:endParaRPr lang="en-US" smtClean="0"/>
          </a:p>
        </p:txBody>
      </p:sp>
      <p:sp>
        <p:nvSpPr>
          <p:cNvPr id="114691" name="Rectangle 2"/>
          <p:cNvSpPr>
            <a:spLocks noGrp="1" noRot="1" noChangeAspect="1" noChangeArrowheads="1" noTextEdit="1"/>
          </p:cNvSpPr>
          <p:nvPr>
            <p:ph type="sldImg"/>
          </p:nvPr>
        </p:nvSpPr>
        <p:spPr>
          <a:xfrm>
            <a:off x="1144588" y="685800"/>
            <a:ext cx="4572000" cy="3429000"/>
          </a:xfrm>
          <a:ln/>
        </p:spPr>
      </p:sp>
      <p:sp>
        <p:nvSpPr>
          <p:cNvPr id="1146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fld id="{7007D0B5-F535-4033-9BCC-211CE4D271D9}" type="slidenum">
              <a:rPr lang="en-US" smtClean="0"/>
              <a:pPr/>
              <a:t>28</a:t>
            </a:fld>
            <a:endParaRPr lang="en-US" smtClean="0"/>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B452E382-F94B-43EB-A034-009F3D7CAF1F}" type="slidenum">
              <a:rPr lang="en-US" smtClean="0"/>
              <a:pPr/>
              <a:t>29</a:t>
            </a:fld>
            <a:endParaRPr lang="en-US" smtClean="0"/>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136FEA40-E1C7-437F-9396-3A5FBF9C1467}" type="slidenum">
              <a:rPr lang="en-US" smtClean="0"/>
              <a:pPr/>
              <a:t>30</a:t>
            </a:fld>
            <a:endParaRPr lang="en-US" smtClean="0"/>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3A369C75-6FD1-40D4-9144-4D02ADAC4805}" type="slidenum">
              <a:rPr lang="en-US" smtClean="0"/>
              <a:pPr/>
              <a:t>3</a:t>
            </a:fld>
            <a:endParaRPr lang="en-US" smtClean="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p>
            <a:fld id="{509B28CF-1F63-4293-B806-A157E0C8E742}" type="slidenum">
              <a:rPr lang="en-US" smtClean="0"/>
              <a:pPr/>
              <a:t>31</a:t>
            </a:fld>
            <a:endParaRPr lang="en-US" smtClean="0"/>
          </a:p>
        </p:txBody>
      </p:sp>
      <p:sp>
        <p:nvSpPr>
          <p:cNvPr id="118787" name="Rectangle 2"/>
          <p:cNvSpPr>
            <a:spLocks noGrp="1" noRot="1" noChangeAspect="1" noChangeArrowheads="1" noTextEdit="1"/>
          </p:cNvSpPr>
          <p:nvPr>
            <p:ph type="sldImg"/>
          </p:nvPr>
        </p:nvSpPr>
        <p:spPr>
          <a:ln/>
        </p:spPr>
      </p:sp>
      <p:sp>
        <p:nvSpPr>
          <p:cNvPr id="1187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fld id="{0BFB494E-6815-40F4-8964-3F55818E10F2}" type="slidenum">
              <a:rPr lang="en-US" smtClean="0"/>
              <a:pPr/>
              <a:t>32</a:t>
            </a:fld>
            <a:endParaRPr lang="en-US" smtClean="0"/>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p>
            <a:fld id="{517A6567-75B2-40CC-82E7-883DD3DC4763}" type="slidenum">
              <a:rPr lang="en-US" smtClean="0"/>
              <a:pPr/>
              <a:t>33</a:t>
            </a:fld>
            <a:endParaRPr lang="en-US" smtClean="0"/>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p>
            <a:fld id="{DE6D5B07-4E27-4C8E-B023-87141A2E789D}" type="slidenum">
              <a:rPr lang="en-US" smtClean="0"/>
              <a:pPr/>
              <a:t>34</a:t>
            </a:fld>
            <a:endParaRPr lang="en-US" smtClean="0"/>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05576CA5-96D8-47F7-89CC-357329862484}" type="slidenum">
              <a:rPr lang="en-US" smtClean="0"/>
              <a:pPr/>
              <a:t>35</a:t>
            </a:fld>
            <a:endParaRPr lang="en-US"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2E052941-4EBA-4F02-BF89-23E42F37979A}" type="slidenum">
              <a:rPr lang="en-US" smtClean="0"/>
              <a:pPr/>
              <a:t>36</a:t>
            </a:fld>
            <a:endParaRPr lang="en-US" smtClean="0"/>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800C77A0-CDEC-4293-8AB7-B49C22CF5A40}" type="slidenum">
              <a:rPr lang="en-US" smtClean="0"/>
              <a:pPr/>
              <a:t>37</a:t>
            </a:fld>
            <a:endParaRPr lang="en-US" smtClean="0"/>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F7A63084-1877-48EB-B3A4-621CCFE8FEDD}" type="slidenum">
              <a:rPr lang="en-US" smtClean="0"/>
              <a:pPr/>
              <a:t>38</a:t>
            </a:fld>
            <a:endParaRPr lang="en-US" smtClean="0"/>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32D52538-341F-45CF-B0E1-AAA289781E1D}" type="slidenum">
              <a:rPr lang="en-US" smtClean="0"/>
              <a:pPr/>
              <a:t>39</a:t>
            </a:fld>
            <a:endParaRPr lang="en-US" smtClean="0"/>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fld id="{F100AF45-FF43-40A9-9237-89491D63DA81}" type="slidenum">
              <a:rPr lang="en-US" smtClean="0"/>
              <a:pPr/>
              <a:t>40</a:t>
            </a:fld>
            <a:endParaRPr lang="en-US" smtClean="0"/>
          </a:p>
        </p:txBody>
      </p:sp>
      <p:sp>
        <p:nvSpPr>
          <p:cNvPr id="128003" name="Rectangle 2"/>
          <p:cNvSpPr>
            <a:spLocks noGrp="1" noRot="1" noChangeAspect="1" noChangeArrowheads="1" noTextEdit="1"/>
          </p:cNvSpPr>
          <p:nvPr>
            <p:ph type="sldImg"/>
          </p:nvPr>
        </p:nvSpPr>
        <p:spPr>
          <a:xfrm>
            <a:off x="1144588" y="685800"/>
            <a:ext cx="4572000" cy="3429000"/>
          </a:xfrm>
          <a:ln/>
        </p:spPr>
      </p:sp>
      <p:sp>
        <p:nvSpPr>
          <p:cNvPr id="128004" name="Rectangle 3"/>
          <p:cNvSpPr>
            <a:spLocks noGrp="1" noChangeArrowheads="1"/>
          </p:cNvSpPr>
          <p:nvPr>
            <p:ph type="body" idx="1"/>
          </p:nvPr>
        </p:nvSpPr>
        <p:spPr>
          <a:noFill/>
          <a:ln/>
        </p:spPr>
        <p:txBody>
          <a:bodyPr/>
          <a:lstStyle/>
          <a:p>
            <a:pPr eaLnBrk="1" hangingPunct="1">
              <a:spcBef>
                <a:spcPct val="0"/>
              </a:spcBef>
            </a:pPr>
            <a:endParaRPr lang="en-US" sz="18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1E0483BF-5737-4A5A-ADD6-AD5143A0A7C0}" type="slidenum">
              <a:rPr lang="en-US" smtClean="0"/>
              <a:pPr/>
              <a:t>4</a:t>
            </a:fld>
            <a:endParaRPr lang="en-US" smtClean="0"/>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E567380C-3D19-477E-8FBE-81C0844B2BF3}" type="slidenum">
              <a:rPr lang="en-US" smtClean="0"/>
              <a:pPr/>
              <a:t>41</a:t>
            </a:fld>
            <a:endParaRPr lang="en-US" smtClean="0"/>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fld id="{4DE33BD2-6F0B-4FBA-B1AD-1EBB9C16B66C}" type="slidenum">
              <a:rPr lang="en-US" smtClean="0"/>
              <a:pPr/>
              <a:t>43</a:t>
            </a:fld>
            <a:endParaRPr lang="en-US" smtClean="0"/>
          </a:p>
        </p:txBody>
      </p:sp>
      <p:sp>
        <p:nvSpPr>
          <p:cNvPr id="131075" name="Rectangle 2"/>
          <p:cNvSpPr>
            <a:spLocks noGrp="1" noRot="1" noChangeAspect="1" noChangeArrowheads="1" noTextEdit="1"/>
          </p:cNvSpPr>
          <p:nvPr>
            <p:ph type="sldImg"/>
          </p:nvPr>
        </p:nvSpPr>
        <p:spPr>
          <a:xfrm>
            <a:off x="1144588" y="685800"/>
            <a:ext cx="4572000" cy="3429000"/>
          </a:xfrm>
          <a:ln/>
        </p:spPr>
      </p:sp>
      <p:sp>
        <p:nvSpPr>
          <p:cNvPr id="1310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04ECE728-ECE7-47D5-84A4-D68250471436}" type="slidenum">
              <a:rPr lang="en-US" smtClean="0"/>
              <a:pPr/>
              <a:t>44</a:t>
            </a:fld>
            <a:endParaRPr lang="en-US" smtClean="0"/>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3DC2573B-5443-4893-8541-5F4C647D3D19}" type="slidenum">
              <a:rPr lang="en-US" smtClean="0"/>
              <a:pPr/>
              <a:t>45</a:t>
            </a:fld>
            <a:endParaRPr lang="en-US" smtClean="0"/>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p>
            <a:fld id="{13F568D6-C90E-44BF-9ECA-CD1B599C4A98}" type="slidenum">
              <a:rPr lang="en-US" smtClean="0"/>
              <a:pPr/>
              <a:t>46</a:t>
            </a:fld>
            <a:endParaRPr lang="en-US" smtClean="0"/>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fld id="{48268883-2758-4667-BDB7-67B1E4B6F18D}" type="slidenum">
              <a:rPr lang="en-US" smtClean="0"/>
              <a:pPr/>
              <a:t>47</a:t>
            </a:fld>
            <a:endParaRPr lang="en-US" smtClean="0"/>
          </a:p>
        </p:txBody>
      </p:sp>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FBD82C67-BB8D-4022-94AF-5250FDD4109B}" type="slidenum">
              <a:rPr lang="en-US" smtClean="0"/>
              <a:pPr/>
              <a:t>48</a:t>
            </a:fld>
            <a:endParaRPr lang="en-US" smtClean="0"/>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DF3C0E3E-9157-485F-BF7E-99569A249046}" type="slidenum">
              <a:rPr lang="en-US" smtClean="0"/>
              <a:pPr/>
              <a:t>50</a:t>
            </a:fld>
            <a:endParaRPr lang="en-US" smtClean="0"/>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8FCF5FED-BADB-4B9A-BB34-88470C763C2A}" type="slidenum">
              <a:rPr lang="en-US" smtClean="0"/>
              <a:pPr/>
              <a:t>5</a:t>
            </a:fld>
            <a:endParaRPr lang="en-US" smtClean="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28DFA1E6-F306-40CF-95B5-7765DED98D16}" type="slidenum">
              <a:rPr lang="en-US" smtClean="0"/>
              <a:pPr/>
              <a:t>51</a:t>
            </a:fld>
            <a:endParaRPr lang="en-US" smtClean="0"/>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p>
            <a:fld id="{DA0501D6-1557-46C6-858F-ECC22FC6B05E}" type="slidenum">
              <a:rPr lang="en-US" smtClean="0"/>
              <a:pPr/>
              <a:t>52</a:t>
            </a:fld>
            <a:endParaRPr lang="en-US" smtClean="0"/>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fld id="{DFA0F36E-614B-417F-8E59-A2B2DCA4053F}" type="slidenum">
              <a:rPr lang="en-US" smtClean="0"/>
              <a:pPr/>
              <a:t>53</a:t>
            </a:fld>
            <a:endParaRPr lang="en-US" smtClean="0"/>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p:spPr>
        <p:txBody>
          <a:bodyPr/>
          <a:lstStyle/>
          <a:p>
            <a:fld id="{9969341C-43B4-4CF8-914A-C002CE1A5160}" type="slidenum">
              <a:rPr lang="en-US" smtClean="0"/>
              <a:pPr/>
              <a:t>54</a:t>
            </a:fld>
            <a:endParaRPr lang="en-US" smtClean="0"/>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p>
            <a:fld id="{6B9E5693-FFD9-4CE6-9C4F-B0179A328682}" type="slidenum">
              <a:rPr lang="en-US" smtClean="0"/>
              <a:pPr/>
              <a:t>55</a:t>
            </a:fld>
            <a:endParaRPr lang="en-US" smtClean="0"/>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p:spPr>
        <p:txBody>
          <a:bodyPr/>
          <a:lstStyle/>
          <a:p>
            <a:fld id="{EFB08612-FC2B-4979-8669-CCE989999FF2}" type="slidenum">
              <a:rPr lang="en-US" smtClean="0"/>
              <a:pPr/>
              <a:t>56</a:t>
            </a:fld>
            <a:endParaRPr lang="en-US" smtClean="0"/>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fld id="{A0406357-E0F4-4F4B-9B4D-6C7D05C47436}" type="slidenum">
              <a:rPr lang="en-US" smtClean="0"/>
              <a:pPr/>
              <a:t>58</a:t>
            </a:fld>
            <a:endParaRPr lang="en-US" smtClean="0"/>
          </a:p>
        </p:txBody>
      </p:sp>
      <p:sp>
        <p:nvSpPr>
          <p:cNvPr id="145411" name="Rectangle 2"/>
          <p:cNvSpPr>
            <a:spLocks noGrp="1" noRot="1" noChangeAspect="1" noChangeArrowheads="1" noTextEdit="1"/>
          </p:cNvSpPr>
          <p:nvPr>
            <p:ph type="sldImg"/>
          </p:nvPr>
        </p:nvSpPr>
        <p:spPr>
          <a:xfrm>
            <a:off x="1144588" y="685800"/>
            <a:ext cx="4572000" cy="3429000"/>
          </a:xfrm>
          <a:ln/>
        </p:spPr>
      </p:sp>
      <p:sp>
        <p:nvSpPr>
          <p:cNvPr id="1454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fld id="{9C2E60BE-8A96-4DD1-BEBD-D37787C5533B}" type="slidenum">
              <a:rPr lang="en-US" smtClean="0"/>
              <a:pPr/>
              <a:t>59</a:t>
            </a:fld>
            <a:endParaRPr lang="en-US" smtClean="0"/>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9BA161B3-CBBB-4CB6-8981-B57A03EEF936}" type="slidenum">
              <a:rPr lang="en-US" smtClean="0"/>
              <a:pPr/>
              <a:t>60</a:t>
            </a:fld>
            <a:endParaRPr lang="en-US" smtClean="0"/>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B6916196-5533-40D1-A598-4556072802EB}" type="slidenum">
              <a:rPr lang="en-US" smtClean="0"/>
              <a:pPr/>
              <a:t>61</a:t>
            </a:fld>
            <a:endParaRPr lang="en-US" smtClean="0"/>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C5D30B47-C398-49C2-A03E-69E283BB516A}" type="slidenum">
              <a:rPr lang="en-US" smtClean="0"/>
              <a:pPr/>
              <a:t>6</a:t>
            </a:fld>
            <a:endParaRPr lang="en-US"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693058DB-B2C8-4032-9DF6-3392CF9AD260}" type="slidenum">
              <a:rPr lang="en-US" smtClean="0"/>
              <a:pPr/>
              <a:t>62</a:t>
            </a:fld>
            <a:endParaRPr lang="en-US" smtClean="0"/>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p:spPr>
        <p:txBody>
          <a:bodyPr/>
          <a:lstStyle/>
          <a:p>
            <a:fld id="{4E1BAD50-A521-44C1-A5D5-75D8CC9A6534}" type="slidenum">
              <a:rPr lang="en-US" smtClean="0"/>
              <a:pPr/>
              <a:t>63</a:t>
            </a:fld>
            <a:endParaRPr lang="en-US" smtClean="0"/>
          </a:p>
        </p:txBody>
      </p:sp>
      <p:sp>
        <p:nvSpPr>
          <p:cNvPr id="150531" name="Rectangle 2"/>
          <p:cNvSpPr>
            <a:spLocks noGrp="1" noRot="1" noChangeAspect="1" noChangeArrowheads="1" noTextEdit="1"/>
          </p:cNvSpPr>
          <p:nvPr>
            <p:ph type="sldImg"/>
          </p:nvPr>
        </p:nvSpPr>
        <p:spPr>
          <a:ln/>
        </p:spPr>
      </p:sp>
      <p:sp>
        <p:nvSpPr>
          <p:cNvPr id="150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DF18EAAE-C5BD-4FE8-BF54-9DBF57D917D7}" type="slidenum">
              <a:rPr lang="en-US" smtClean="0"/>
              <a:pPr/>
              <a:t>64</a:t>
            </a:fld>
            <a:endParaRPr lang="en-US" smtClean="0"/>
          </a:p>
        </p:txBody>
      </p:sp>
      <p:sp>
        <p:nvSpPr>
          <p:cNvPr id="151555" name="Rectangle 2"/>
          <p:cNvSpPr>
            <a:spLocks noGrp="1" noRot="1" noChangeAspect="1" noChangeArrowheads="1" noTextEdit="1"/>
          </p:cNvSpPr>
          <p:nvPr>
            <p:ph type="sldImg"/>
          </p:nvPr>
        </p:nvSpPr>
        <p:spPr>
          <a:ln/>
        </p:spPr>
      </p:sp>
      <p:sp>
        <p:nvSpPr>
          <p:cNvPr id="151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19E83496-D151-4FA8-8D9E-9A34C5580543}" type="slidenum">
              <a:rPr lang="en-US" smtClean="0"/>
              <a:pPr/>
              <a:t>65</a:t>
            </a:fld>
            <a:endParaRPr lang="en-US" smtClean="0"/>
          </a:p>
        </p:txBody>
      </p:sp>
      <p:sp>
        <p:nvSpPr>
          <p:cNvPr id="152579" name="Rectangle 2"/>
          <p:cNvSpPr>
            <a:spLocks noGrp="1" noRot="1" noChangeAspect="1" noChangeArrowheads="1" noTextEdit="1"/>
          </p:cNvSpPr>
          <p:nvPr>
            <p:ph type="sldImg"/>
          </p:nvPr>
        </p:nvSpPr>
        <p:spPr>
          <a:ln/>
        </p:spPr>
      </p:sp>
      <p:sp>
        <p:nvSpPr>
          <p:cNvPr id="152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FD579FF2-FA6B-4AA2-B8A1-115CD09E0005}" type="slidenum">
              <a:rPr lang="en-US" smtClean="0"/>
              <a:pPr/>
              <a:t>66</a:t>
            </a:fld>
            <a:endParaRPr lang="en-US" smtClean="0"/>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C7EB776C-93ED-4F57-BC47-805AB14DDE33}" type="slidenum">
              <a:rPr lang="en-US" smtClean="0"/>
              <a:pPr/>
              <a:t>68</a:t>
            </a:fld>
            <a:endParaRPr lang="en-US" smtClean="0"/>
          </a:p>
        </p:txBody>
      </p:sp>
      <p:sp>
        <p:nvSpPr>
          <p:cNvPr id="154627" name="Rectangle 2"/>
          <p:cNvSpPr>
            <a:spLocks noGrp="1" noRot="1" noChangeAspect="1" noChangeArrowheads="1" noTextEdit="1"/>
          </p:cNvSpPr>
          <p:nvPr>
            <p:ph type="sldImg"/>
          </p:nvPr>
        </p:nvSpPr>
        <p:spPr>
          <a:xfrm>
            <a:off x="1144588" y="685800"/>
            <a:ext cx="4572000" cy="3429000"/>
          </a:xfrm>
          <a:ln/>
        </p:spPr>
      </p:sp>
      <p:sp>
        <p:nvSpPr>
          <p:cNvPr id="1546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p:spPr>
        <p:txBody>
          <a:bodyPr/>
          <a:lstStyle/>
          <a:p>
            <a:fld id="{70B9424A-1F25-4E5C-919E-70539C5893AC}" type="slidenum">
              <a:rPr lang="en-US" smtClean="0"/>
              <a:pPr/>
              <a:t>69</a:t>
            </a:fld>
            <a:endParaRPr lang="en-US" smtClean="0"/>
          </a:p>
        </p:txBody>
      </p:sp>
      <p:sp>
        <p:nvSpPr>
          <p:cNvPr id="155651" name="Rectangle 2"/>
          <p:cNvSpPr>
            <a:spLocks noGrp="1" noRot="1" noChangeAspect="1" noChangeArrowheads="1" noTextEdit="1"/>
          </p:cNvSpPr>
          <p:nvPr>
            <p:ph type="sldImg"/>
          </p:nvPr>
        </p:nvSpPr>
        <p:spPr>
          <a:ln/>
        </p:spPr>
      </p:sp>
      <p:sp>
        <p:nvSpPr>
          <p:cNvPr id="155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p>
            <a:fld id="{1418B1E4-A409-464F-B0D9-71E88EBFE6C5}" type="slidenum">
              <a:rPr lang="en-US" smtClean="0"/>
              <a:pPr/>
              <a:t>70</a:t>
            </a:fld>
            <a:endParaRPr lang="en-US" smtClean="0"/>
          </a:p>
        </p:txBody>
      </p:sp>
      <p:sp>
        <p:nvSpPr>
          <p:cNvPr id="156675" name="Rectangle 2"/>
          <p:cNvSpPr>
            <a:spLocks noGrp="1" noRot="1" noChangeAspect="1" noChangeArrowheads="1" noTextEdit="1"/>
          </p:cNvSpPr>
          <p:nvPr>
            <p:ph type="sldImg"/>
          </p:nvPr>
        </p:nvSpPr>
        <p:spPr>
          <a:ln/>
        </p:spPr>
      </p:sp>
      <p:sp>
        <p:nvSpPr>
          <p:cNvPr id="156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p:spPr>
        <p:txBody>
          <a:bodyPr/>
          <a:lstStyle/>
          <a:p>
            <a:fld id="{F8DA8EE6-779B-43B0-8F45-151B98DE6D74}" type="slidenum">
              <a:rPr lang="en-US" smtClean="0"/>
              <a:pPr/>
              <a:t>72</a:t>
            </a:fld>
            <a:endParaRPr lang="en-US" smtClean="0"/>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p:spPr>
        <p:txBody>
          <a:bodyPr/>
          <a:lstStyle/>
          <a:p>
            <a:fld id="{C890C997-F736-45F8-B673-BE7253AD5386}" type="slidenum">
              <a:rPr lang="en-US" smtClean="0"/>
              <a:pPr/>
              <a:t>73</a:t>
            </a:fld>
            <a:endParaRPr lang="en-US" smtClean="0"/>
          </a:p>
        </p:txBody>
      </p:sp>
      <p:sp>
        <p:nvSpPr>
          <p:cNvPr id="158723" name="Rectangle 2"/>
          <p:cNvSpPr>
            <a:spLocks noGrp="1" noRot="1" noChangeAspect="1" noChangeArrowheads="1" noTextEdit="1"/>
          </p:cNvSpPr>
          <p:nvPr>
            <p:ph type="sldImg"/>
          </p:nvPr>
        </p:nvSpPr>
        <p:spPr>
          <a:xfrm>
            <a:off x="1144588" y="685800"/>
            <a:ext cx="4572000" cy="3429000"/>
          </a:xfrm>
          <a:ln/>
        </p:spPr>
      </p:sp>
      <p:sp>
        <p:nvSpPr>
          <p:cNvPr id="1587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345583DE-150B-4AAC-B3BF-0448595E9007}" type="slidenum">
              <a:rPr lang="en-US" smtClean="0"/>
              <a:pPr/>
              <a:t>7</a:t>
            </a:fld>
            <a:endParaRPr lang="en-US" smtClean="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p:spPr>
        <p:txBody>
          <a:bodyPr/>
          <a:lstStyle/>
          <a:p>
            <a:fld id="{B65B7DB3-1B62-4A46-BD16-A3E7E47D357C}" type="slidenum">
              <a:rPr lang="en-US" smtClean="0"/>
              <a:pPr/>
              <a:t>74</a:t>
            </a:fld>
            <a:endParaRPr lang="en-US" smtClean="0"/>
          </a:p>
        </p:txBody>
      </p:sp>
      <p:sp>
        <p:nvSpPr>
          <p:cNvPr id="159747" name="Rectangle 2"/>
          <p:cNvSpPr>
            <a:spLocks noGrp="1" noRot="1" noChangeAspect="1" noChangeArrowheads="1" noTextEdit="1"/>
          </p:cNvSpPr>
          <p:nvPr>
            <p:ph type="sldImg"/>
          </p:nvPr>
        </p:nvSpPr>
        <p:spPr>
          <a:ln/>
        </p:spPr>
      </p:sp>
      <p:sp>
        <p:nvSpPr>
          <p:cNvPr id="1597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p:spPr>
        <p:txBody>
          <a:bodyPr/>
          <a:lstStyle/>
          <a:p>
            <a:fld id="{010CCECF-40EC-4AD2-9834-790B2C9CC5D7}" type="slidenum">
              <a:rPr lang="en-US" smtClean="0"/>
              <a:pPr/>
              <a:t>75</a:t>
            </a:fld>
            <a:endParaRPr lang="en-US" smtClean="0"/>
          </a:p>
        </p:txBody>
      </p:sp>
      <p:sp>
        <p:nvSpPr>
          <p:cNvPr id="160771" name="Rectangle 2"/>
          <p:cNvSpPr>
            <a:spLocks noGrp="1" noRot="1" noChangeAspect="1" noChangeArrowheads="1" noTextEdit="1"/>
          </p:cNvSpPr>
          <p:nvPr>
            <p:ph type="sldImg"/>
          </p:nvPr>
        </p:nvSpPr>
        <p:spPr>
          <a:ln/>
        </p:spPr>
      </p:sp>
      <p:sp>
        <p:nvSpPr>
          <p:cNvPr id="160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p:spPr>
        <p:txBody>
          <a:bodyPr/>
          <a:lstStyle/>
          <a:p>
            <a:fld id="{0C7660E9-BD86-430E-9FCD-2D612F580CA2}" type="slidenum">
              <a:rPr lang="en-US" smtClean="0"/>
              <a:pPr/>
              <a:t>76</a:t>
            </a:fld>
            <a:endParaRPr lang="en-US" smtClean="0"/>
          </a:p>
        </p:txBody>
      </p:sp>
      <p:sp>
        <p:nvSpPr>
          <p:cNvPr id="161795" name="Rectangle 2"/>
          <p:cNvSpPr>
            <a:spLocks noGrp="1" noRot="1" noChangeAspect="1" noChangeArrowheads="1" noTextEdit="1"/>
          </p:cNvSpPr>
          <p:nvPr>
            <p:ph type="sldImg"/>
          </p:nvPr>
        </p:nvSpPr>
        <p:spPr>
          <a:xfrm>
            <a:off x="1144588" y="685800"/>
            <a:ext cx="4572000" cy="3429000"/>
          </a:xfrm>
          <a:ln/>
        </p:spPr>
      </p:sp>
      <p:sp>
        <p:nvSpPr>
          <p:cNvPr id="161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p:spPr>
        <p:txBody>
          <a:bodyPr/>
          <a:lstStyle/>
          <a:p>
            <a:fld id="{CE280878-42DA-47E8-BB6E-AF83A8076044}" type="slidenum">
              <a:rPr lang="en-US" smtClean="0"/>
              <a:pPr/>
              <a:t>77</a:t>
            </a:fld>
            <a:endParaRPr lang="en-US" smtClean="0"/>
          </a:p>
        </p:txBody>
      </p:sp>
      <p:sp>
        <p:nvSpPr>
          <p:cNvPr id="162819" name="Rectangle 2"/>
          <p:cNvSpPr>
            <a:spLocks noGrp="1" noRot="1" noChangeAspect="1" noChangeArrowheads="1" noTextEdit="1"/>
          </p:cNvSpPr>
          <p:nvPr>
            <p:ph type="sldImg"/>
          </p:nvPr>
        </p:nvSpPr>
        <p:spPr>
          <a:ln/>
        </p:spPr>
      </p:sp>
      <p:sp>
        <p:nvSpPr>
          <p:cNvPr id="1628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p:spPr>
        <p:txBody>
          <a:bodyPr/>
          <a:lstStyle/>
          <a:p>
            <a:fld id="{F5AEB31D-44AF-4338-A285-C1AAA788F615}" type="slidenum">
              <a:rPr lang="en-US" smtClean="0"/>
              <a:pPr/>
              <a:t>78</a:t>
            </a:fld>
            <a:endParaRPr lang="en-US" smtClean="0"/>
          </a:p>
        </p:txBody>
      </p:sp>
      <p:sp>
        <p:nvSpPr>
          <p:cNvPr id="163843" name="Rectangle 2"/>
          <p:cNvSpPr>
            <a:spLocks noGrp="1" noRot="1" noChangeAspect="1" noChangeArrowheads="1" noTextEdit="1"/>
          </p:cNvSpPr>
          <p:nvPr>
            <p:ph type="sldImg"/>
          </p:nvPr>
        </p:nvSpPr>
        <p:spPr>
          <a:ln/>
        </p:spPr>
      </p:sp>
      <p:sp>
        <p:nvSpPr>
          <p:cNvPr id="163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C4B9C0AE-DAE8-432C-B560-6634C447C469}" type="slidenum">
              <a:rPr lang="en-US" smtClean="0"/>
              <a:pPr/>
              <a:t>8</a:t>
            </a:fld>
            <a:endParaRPr lang="en-US" smtClean="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29B52C14-4952-450D-9AA5-CD4A06F8EFD2}" type="slidenum">
              <a:rPr lang="en-US" smtClean="0"/>
              <a:pPr/>
              <a:t>9</a:t>
            </a:fld>
            <a:endParaRPr lang="en-US" smtClean="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2.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2.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3.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4.wav"/></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5.wav"/></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6.wav"/></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7.wav"/></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8.wav"/></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9.wav"/></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20.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3.wav"/></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21.wav"/></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22.wav"/></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23.wav"/></Relationships>
</file>

<file path=ppt/slideLayouts/_rels/slideLayout2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24.wav"/></Relationships>
</file>

<file path=ppt/slideLayouts/_rels/slideLayout2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25.wav"/></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26.wav"/></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27.wav"/></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28.wav"/></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29.wav"/></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30.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4.wav"/></Relationships>
</file>

<file path=ppt/slideLayouts/_rels/slideLayout3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31.wav"/></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32.wav"/></Relationships>
</file>

<file path=ppt/slideLayouts/_rels/slideLayout3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33.wav"/></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34.wav"/></Relationships>
</file>

<file path=ppt/slideLayouts/_rels/slideLayout3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35.wav"/></Relationships>
</file>

<file path=ppt/slideLayouts/_rels/slideLayout3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36.wav"/></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37.wav"/></Relationships>
</file>

<file path=ppt/slideLayouts/_rels/slideLayout3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38.wav"/></Relationships>
</file>

<file path=ppt/slideLayouts/_rels/slideLayout3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39.wav"/></Relationships>
</file>

<file path=ppt/slideLayouts/_rels/slideLayout3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40.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5.wav"/></Relationships>
</file>

<file path=ppt/slideLayouts/_rels/slideLayout4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41.wav"/></Relationships>
</file>

<file path=ppt/slideLayouts/_rels/slideLayout4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42.wav"/></Relationships>
</file>

<file path=ppt/slideLayouts/_rels/slideLayout4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43.wav"/></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44.wav"/></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45.wav"/></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46.wav"/></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47.wav"/></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48.wav"/></Relationships>
</file>

<file path=ppt/slideLayouts/_rels/slideLayout4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49.wav"/></Relationships>
</file>

<file path=ppt/slideLayouts/_rels/slideLayout4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50.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6.wav"/></Relationships>
</file>

<file path=ppt/slideLayouts/_rels/slideLayout5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51.wav"/></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52.wav"/></Relationships>
</file>

<file path=ppt/slideLayouts/_rels/slideLayout5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53.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7.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8.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9.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0.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57E0CF5-2DF6-4F0E-BA57-7901E8137084}"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9BF04A9-52D4-4F21-8ECD-42DFCBAC8435}"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B1FCFC-5C52-4FFF-859A-F58E2700B9A2}"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B785B40-E9EB-43BF-ACB8-A2CCC0CD05EA}"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ABCAAD7-ED8C-407C-98E6-755A4CA45A3D}"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lgn="ctr" eaLnBrk="0" hangingPunct="0">
              <a:defRPr/>
            </a:pPr>
            <a:endParaRPr lang="en-US"/>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pPr algn="ctr" eaLnBrk="0" hangingPunct="0">
              <a:defRPr/>
            </a:pPr>
            <a:endParaRPr lang="en-US"/>
          </a:p>
        </p:txBody>
      </p:sp>
      <p:sp>
        <p:nvSpPr>
          <p:cNvPr id="253954" name="Rectangle 2"/>
          <p:cNvSpPr>
            <a:spLocks noGrp="1" noChangeArrowheads="1"/>
          </p:cNvSpPr>
          <p:nvPr>
            <p:ph type="ctrTitle"/>
          </p:nvPr>
        </p:nvSpPr>
        <p:spPr>
          <a:xfrm>
            <a:off x="914400" y="1524000"/>
            <a:ext cx="7623175" cy="1752600"/>
          </a:xfrm>
        </p:spPr>
        <p:txBody>
          <a:bodyPr/>
          <a:lstStyle>
            <a:lvl1pPr>
              <a:defRPr/>
            </a:lvl1pPr>
          </a:lstStyle>
          <a:p>
            <a:r>
              <a:rPr lang="en-US" altLang="en-US"/>
              <a:t>Click to edit Master title style</a:t>
            </a:r>
          </a:p>
        </p:txBody>
      </p:sp>
      <p:sp>
        <p:nvSpPr>
          <p:cNvPr id="253955" name="Rectangle 3"/>
          <p:cNvSpPr>
            <a:spLocks noGrp="1" noChangeArrowheads="1"/>
          </p:cNvSpPr>
          <p:nvPr>
            <p:ph type="subTitle" idx="1"/>
          </p:nvPr>
        </p:nvSpPr>
        <p:spPr>
          <a:xfrm>
            <a:off x="1981200" y="3962400"/>
            <a:ext cx="6553200" cy="1752600"/>
          </a:xfrm>
        </p:spPr>
        <p:txBody>
          <a:bodyPr/>
          <a:lstStyle>
            <a:lvl1pPr marL="0" indent="0" algn="ctr">
              <a:buFont typeface="Wingdings" pitchFamily="2" charset="2"/>
              <a:buNone/>
              <a:defRPr/>
            </a:lvl1pPr>
          </a:lstStyle>
          <a:p>
            <a:r>
              <a:rPr lang="en-US" altLang="en-US"/>
              <a:t>Click to edit Master subtitle style</a:t>
            </a:r>
          </a:p>
        </p:txBody>
      </p:sp>
      <p:sp>
        <p:nvSpPr>
          <p:cNvPr id="6" name="Rectangle 4"/>
          <p:cNvSpPr>
            <a:spLocks noGrp="1" noChangeArrowheads="1"/>
          </p:cNvSpPr>
          <p:nvPr>
            <p:ph type="dt" sz="half" idx="10"/>
          </p:nvPr>
        </p:nvSpPr>
        <p:spPr/>
        <p:txBody>
          <a:bodyPr/>
          <a:lstStyle>
            <a:lvl1pPr>
              <a:defRPr/>
            </a:lvl1pPr>
          </a:lstStyle>
          <a:p>
            <a:pPr>
              <a:defRPr/>
            </a:pPr>
            <a:endParaRPr lang="en-US"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8" name="Rectangle 6"/>
          <p:cNvSpPr>
            <a:spLocks noGrp="1" noChangeArrowheads="1"/>
          </p:cNvSpPr>
          <p:nvPr>
            <p:ph type="sldNum" sz="quarter" idx="12"/>
          </p:nvPr>
        </p:nvSpPr>
        <p:spPr/>
        <p:txBody>
          <a:bodyPr/>
          <a:lstStyle>
            <a:lvl1pPr>
              <a:defRPr/>
            </a:lvl1pPr>
          </a:lstStyle>
          <a:p>
            <a:pPr>
              <a:defRPr/>
            </a:pPr>
            <a:fld id="{0B0F7200-60DC-41F4-9F9F-8C9C7BB8E9D7}" type="slidenum">
              <a:rPr lang="en-US" altLang="en-US"/>
              <a:pPr>
                <a:defRPr/>
              </a:pPr>
              <a:t>‹#›</a:t>
            </a:fld>
            <a:endParaRPr lang="en-US" altLang="en-US"/>
          </a:p>
        </p:txBody>
      </p:sp>
    </p:spTree>
  </p:cSld>
  <p:clrMapOvr>
    <a:masterClrMapping/>
  </p:clrMapOvr>
  <p:transition spd="slow">
    <p:wheel spokes="8"/>
    <p:sndAc>
      <p:stSnd>
        <p:snd r:embed="rId1" name="voltage.wav"/>
      </p:stSnd>
    </p:sndAc>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6791F81F-03CE-4268-9DA5-F6571FF09AAB}" type="slidenum">
              <a:rPr lang="en-US" altLang="en-US"/>
              <a:pPr>
                <a:defRPr/>
              </a:pPr>
              <a:t>‹#›</a:t>
            </a:fld>
            <a:endParaRPr lang="en-US" altLang="en-US"/>
          </a:p>
        </p:txBody>
      </p:sp>
    </p:spTree>
  </p:cSld>
  <p:clrMapOvr>
    <a:masterClrMapping/>
  </p:clrMapOvr>
  <p:transition spd="slow">
    <p:wheel spokes="8"/>
    <p:sndAc>
      <p:stSnd>
        <p:snd r:embed="rId1" name="voltage.wav"/>
      </p:stSnd>
    </p:sndAc>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FF001569-C61C-47EE-A7FC-44C5B6C63585}" type="slidenum">
              <a:rPr lang="en-US" altLang="en-US"/>
              <a:pPr>
                <a:defRPr/>
              </a:pPr>
              <a:t>‹#›</a:t>
            </a:fld>
            <a:endParaRPr lang="en-US" altLang="en-US"/>
          </a:p>
        </p:txBody>
      </p:sp>
    </p:spTree>
  </p:cSld>
  <p:clrMapOvr>
    <a:masterClrMapping/>
  </p:clrMapOvr>
  <p:transition spd="slow">
    <p:wheel spokes="8"/>
    <p:sndAc>
      <p:stSnd>
        <p:snd r:embed="rId1" name="voltage.wav"/>
      </p:stSnd>
    </p:sndAc>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64F222F-1C73-4B31-BDA4-C1280D19E9FE}" type="slidenum">
              <a:rPr lang="en-US" altLang="en-US"/>
              <a:pPr>
                <a:defRPr/>
              </a:pPr>
              <a:t>‹#›</a:t>
            </a:fld>
            <a:endParaRPr lang="en-US" altLang="en-US"/>
          </a:p>
        </p:txBody>
      </p:sp>
    </p:spTree>
  </p:cSld>
  <p:clrMapOvr>
    <a:masterClrMapping/>
  </p:clrMapOvr>
  <p:transition spd="slow">
    <p:wheel spokes="8"/>
    <p:sndAc>
      <p:stSnd>
        <p:snd r:embed="rId1" name="voltage.wav"/>
      </p:stSnd>
    </p:sndAc>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D46C5DD7-15AE-4C75-839D-CA7F822A4BA4}" type="slidenum">
              <a:rPr lang="en-US" altLang="en-US"/>
              <a:pPr>
                <a:defRPr/>
              </a:pPr>
              <a:t>‹#›</a:t>
            </a:fld>
            <a:endParaRPr lang="en-US" altLang="en-US"/>
          </a:p>
        </p:txBody>
      </p:sp>
    </p:spTree>
  </p:cSld>
  <p:clrMapOvr>
    <a:masterClrMapping/>
  </p:clrMapOvr>
  <p:transition spd="slow">
    <p:wheel spokes="8"/>
    <p:sndAc>
      <p:stSnd>
        <p:snd r:embed="rId1" name="voltage.wav"/>
      </p:stSnd>
    </p:sndAc>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13097679-7F20-432E-9FD5-E1F0F38B1606}" type="slidenum">
              <a:rPr lang="en-US" altLang="en-US"/>
              <a:pPr>
                <a:defRPr/>
              </a:pPr>
              <a:t>‹#›</a:t>
            </a:fld>
            <a:endParaRPr lang="en-US" altLang="en-US"/>
          </a:p>
        </p:txBody>
      </p:sp>
    </p:spTree>
  </p:cSld>
  <p:clrMapOvr>
    <a:masterClrMapping/>
  </p:clrMapOvr>
  <p:transition spd="slow">
    <p:wheel spokes="8"/>
    <p:sndAc>
      <p:stSnd>
        <p:snd r:embed="rId1" name="voltag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592A3B-12EB-410F-81E8-F3C7515CCA13}"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9772B869-6B47-4D44-B306-887CB458E8EC}" type="slidenum">
              <a:rPr lang="en-US" altLang="en-US"/>
              <a:pPr>
                <a:defRPr/>
              </a:pPr>
              <a:t>‹#›</a:t>
            </a:fld>
            <a:endParaRPr lang="en-US" altLang="en-US"/>
          </a:p>
        </p:txBody>
      </p:sp>
    </p:spTree>
  </p:cSld>
  <p:clrMapOvr>
    <a:masterClrMapping/>
  </p:clrMapOvr>
  <p:transition spd="slow">
    <p:wheel spokes="8"/>
    <p:sndAc>
      <p:stSnd>
        <p:snd r:embed="rId1" name="voltage.wav"/>
      </p:stSnd>
    </p:sndAc>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85AD9451-87F5-4601-AE75-07B191E64032}" type="slidenum">
              <a:rPr lang="en-US" altLang="en-US"/>
              <a:pPr>
                <a:defRPr/>
              </a:pPr>
              <a:t>‹#›</a:t>
            </a:fld>
            <a:endParaRPr lang="en-US" altLang="en-US"/>
          </a:p>
        </p:txBody>
      </p:sp>
    </p:spTree>
  </p:cSld>
  <p:clrMapOvr>
    <a:masterClrMapping/>
  </p:clrMapOvr>
  <p:transition spd="slow">
    <p:wheel spokes="8"/>
    <p:sndAc>
      <p:stSnd>
        <p:snd r:embed="rId1" name="voltage.wav"/>
      </p:stSnd>
    </p:sndAc>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FB77E38-3BDE-4BF1-968B-96AA977DF338}" type="slidenum">
              <a:rPr lang="en-US" altLang="en-US"/>
              <a:pPr>
                <a:defRPr/>
              </a:pPr>
              <a:t>‹#›</a:t>
            </a:fld>
            <a:endParaRPr lang="en-US" altLang="en-US"/>
          </a:p>
        </p:txBody>
      </p:sp>
    </p:spTree>
  </p:cSld>
  <p:clrMapOvr>
    <a:masterClrMapping/>
  </p:clrMapOvr>
  <p:transition spd="slow">
    <p:wheel spokes="8"/>
    <p:sndAc>
      <p:stSnd>
        <p:snd r:embed="rId1" name="voltage.wav"/>
      </p:stSnd>
    </p:sndAc>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9232FF5C-E3BE-4306-9D9C-4D24E15DB76B}" type="slidenum">
              <a:rPr lang="en-US" altLang="en-US"/>
              <a:pPr>
                <a:defRPr/>
              </a:pPr>
              <a:t>‹#›</a:t>
            </a:fld>
            <a:endParaRPr lang="en-US" altLang="en-US"/>
          </a:p>
        </p:txBody>
      </p:sp>
    </p:spTree>
  </p:cSld>
  <p:clrMapOvr>
    <a:masterClrMapping/>
  </p:clrMapOvr>
  <p:transition spd="slow">
    <p:wheel spokes="8"/>
    <p:sndAc>
      <p:stSnd>
        <p:snd r:embed="rId1" name="voltage.wav"/>
      </p:stSnd>
    </p:sndAc>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41A9F17-A044-47FD-85D4-1B26633DBB7C}" type="slidenum">
              <a:rPr lang="en-US" altLang="en-US"/>
              <a:pPr>
                <a:defRPr/>
              </a:pPr>
              <a:t>‹#›</a:t>
            </a:fld>
            <a:endParaRPr lang="en-US" altLang="en-US"/>
          </a:p>
        </p:txBody>
      </p:sp>
    </p:spTree>
  </p:cSld>
  <p:clrMapOvr>
    <a:masterClrMapping/>
  </p:clrMapOvr>
  <p:transition spd="slow">
    <p:wheel spokes="8"/>
    <p:sndAc>
      <p:stSnd>
        <p:snd r:embed="rId1" name="voltage.wav"/>
      </p:stSnd>
    </p:sndAc>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B7A0EE5-9EEF-4808-8A91-A3E54B41F8A6}" type="slidenum">
              <a:rPr lang="en-US" altLang="en-US"/>
              <a:pPr>
                <a:defRPr/>
              </a:pPr>
              <a:t>‹#›</a:t>
            </a:fld>
            <a:endParaRPr lang="en-US" altLang="en-US"/>
          </a:p>
        </p:txBody>
      </p:sp>
    </p:spTree>
  </p:cSld>
  <p:clrMapOvr>
    <a:masterClrMapping/>
  </p:clrMapOvr>
  <p:transition spd="slow">
    <p:wheel spokes="8"/>
    <p:sndAc>
      <p:stSnd>
        <p:snd r:embed="rId1" name="voltage.wav"/>
      </p:stSnd>
    </p:sndAc>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600200"/>
            <a:ext cx="8229600" cy="4530725"/>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745A9154-4790-4D63-8618-42C6320EDE76}" type="slidenum">
              <a:rPr lang="en-US" altLang="en-US"/>
              <a:pPr>
                <a:defRPr/>
              </a:pPr>
              <a:t>‹#›</a:t>
            </a:fld>
            <a:endParaRPr lang="en-US" altLang="en-US"/>
          </a:p>
        </p:txBody>
      </p:sp>
    </p:spTree>
  </p:cSld>
  <p:clrMapOvr>
    <a:masterClrMapping/>
  </p:clrMapOvr>
  <p:transition spd="slow">
    <p:wheel spokes="8"/>
    <p:sndAc>
      <p:stSnd>
        <p:snd r:embed="rId1" name="voltage.wav"/>
      </p:stSnd>
    </p:sndAc>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8229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3941763"/>
            <a:ext cx="8229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567603A5-1442-47C0-BCFF-C08A86527FBE}" type="slidenum">
              <a:rPr lang="en-US" altLang="en-US"/>
              <a:pPr>
                <a:defRPr/>
              </a:pPr>
              <a:t>‹#›</a:t>
            </a:fld>
            <a:endParaRPr lang="en-US" altLang="en-US"/>
          </a:p>
        </p:txBody>
      </p:sp>
    </p:spTree>
  </p:cSld>
  <p:clrMapOvr>
    <a:masterClrMapping/>
  </p:clrMapOvr>
  <p:transition spd="slow">
    <p:wheel spokes="8"/>
    <p:sndAc>
      <p:stSnd>
        <p:snd r:embed="rId1" name="voltage.wav"/>
      </p:stSnd>
    </p:sndAc>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D290BA3-7296-41EB-96E0-1AA5061F57BB}" type="slidenum">
              <a:rPr lang="en-US" altLang="en-US"/>
              <a:pPr>
                <a:defRPr/>
              </a:pPr>
              <a:t>‹#›</a:t>
            </a:fld>
            <a:endParaRPr lang="en-US" altLang="en-US"/>
          </a:p>
        </p:txBody>
      </p:sp>
    </p:spTree>
  </p:cSld>
  <p:clrMapOvr>
    <a:masterClrMapping/>
  </p:clrMapOvr>
  <p:transition spd="slow">
    <p:wheel spokes="8"/>
    <p:sndAc>
      <p:stSnd>
        <p:snd r:embed="rId1" name="voltage.wav"/>
      </p:stSnd>
    </p:sndAc>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30725"/>
          </a:xfrm>
        </p:spPr>
        <p:txBody>
          <a:bodyPr/>
          <a:lstStyle/>
          <a:p>
            <a:pPr lvl="0"/>
            <a:endParaRPr lang="en-US" noProof="0"/>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947574F-AE4B-4DC2-B5F0-81945D897F3D}" type="slidenum">
              <a:rPr lang="en-US" altLang="en-US"/>
              <a:pPr>
                <a:defRPr/>
              </a:pPr>
              <a:t>‹#›</a:t>
            </a:fld>
            <a:endParaRPr lang="en-US" altLang="en-US"/>
          </a:p>
        </p:txBody>
      </p:sp>
    </p:spTree>
  </p:cSld>
  <p:clrMapOvr>
    <a:masterClrMapping/>
  </p:clrMapOvr>
  <p:transition spd="slow">
    <p:wheel spokes="8"/>
    <p:sndAc>
      <p:stSnd>
        <p:snd r:embed="rId1" name="voltage.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6481B3A-28A7-4548-A212-51526B6B0B75}"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8200" y="1600200"/>
            <a:ext cx="4038600" cy="4530725"/>
          </a:xfrm>
        </p:spPr>
        <p:txBody>
          <a:bodyPr/>
          <a:lstStyle/>
          <a:p>
            <a:pPr lvl="0"/>
            <a:endParaRPr lang="en-US" noProof="0"/>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8BC1FB1D-D622-4E16-B5FF-3AE4A4416462}" type="slidenum">
              <a:rPr lang="en-US" altLang="en-US"/>
              <a:pPr>
                <a:defRPr/>
              </a:pPr>
              <a:t>‹#›</a:t>
            </a:fld>
            <a:endParaRPr lang="en-US" altLang="en-US"/>
          </a:p>
        </p:txBody>
      </p:sp>
    </p:spTree>
  </p:cSld>
  <p:clrMapOvr>
    <a:masterClrMapping/>
  </p:clrMapOvr>
  <p:transition spd="slow">
    <p:wheel spokes="8"/>
    <p:sndAc>
      <p:stSnd>
        <p:snd r:embed="rId1" name="voltage.wav"/>
      </p:stSnd>
    </p:sndAc>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2"/>
          <p:cNvSpPr>
            <a:spLocks/>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headEnd/>
            <a:tailEnd/>
          </a:ln>
        </p:spPr>
        <p:txBody>
          <a:bodyPr/>
          <a:lstStyle/>
          <a:p>
            <a:pPr algn="ctr" eaLnBrk="0" hangingPunct="0">
              <a:defRPr/>
            </a:pPr>
            <a:endParaRPr lang="en-US"/>
          </a:p>
        </p:txBody>
      </p:sp>
      <p:grpSp>
        <p:nvGrpSpPr>
          <p:cNvPr id="5" name="Group 8"/>
          <p:cNvGrpSpPr>
            <a:grpSpLocks/>
          </p:cNvGrpSpPr>
          <p:nvPr/>
        </p:nvGrpSpPr>
        <p:grpSpPr bwMode="auto">
          <a:xfrm>
            <a:off x="195263" y="234950"/>
            <a:ext cx="3787775" cy="1778000"/>
            <a:chOff x="123" y="148"/>
            <a:chExt cx="2386" cy="1120"/>
          </a:xfrm>
        </p:grpSpPr>
        <p:sp>
          <p:nvSpPr>
            <p:cNvPr id="6" name="Freeform 9"/>
            <p:cNvSpPr>
              <a:spLocks/>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pPr algn="ctr" eaLnBrk="0" hangingPunct="0">
                <a:defRPr/>
              </a:pPr>
              <a:endParaRPr lang="en-US"/>
            </a:p>
          </p:txBody>
        </p:sp>
        <p:sp>
          <p:nvSpPr>
            <p:cNvPr id="7" name="Freeform 10"/>
            <p:cNvSpPr>
              <a:spLocks/>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pPr algn="ctr" eaLnBrk="0" hangingPunct="0">
                <a:defRPr/>
              </a:pPr>
              <a:endParaRPr lang="en-US"/>
            </a:p>
          </p:txBody>
        </p:sp>
        <p:sp>
          <p:nvSpPr>
            <p:cNvPr id="8" name="Freeform 11"/>
            <p:cNvSpPr>
              <a:spLocks/>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algn="ctr" eaLnBrk="0" hangingPunct="0">
                <a:defRPr/>
              </a:pPr>
              <a:endParaRPr lang="en-US"/>
            </a:p>
          </p:txBody>
        </p:sp>
        <p:grpSp>
          <p:nvGrpSpPr>
            <p:cNvPr id="9" name="Group 12"/>
            <p:cNvGrpSpPr>
              <a:grpSpLocks/>
            </p:cNvGrpSpPr>
            <p:nvPr userDrawn="1"/>
          </p:nvGrpSpPr>
          <p:grpSpPr bwMode="auto">
            <a:xfrm>
              <a:off x="123" y="148"/>
              <a:ext cx="2386" cy="1081"/>
              <a:chOff x="123" y="148"/>
              <a:chExt cx="2386" cy="1081"/>
            </a:xfrm>
          </p:grpSpPr>
          <p:sp>
            <p:nvSpPr>
              <p:cNvPr id="10" name="Freeform 13"/>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algn="ctr" eaLnBrk="0" hangingPunct="0">
                  <a:defRPr/>
                </a:pPr>
                <a:endParaRPr lang="en-US"/>
              </a:p>
            </p:txBody>
          </p:sp>
          <p:sp>
            <p:nvSpPr>
              <p:cNvPr id="11" name="Freeform 14"/>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algn="ctr" eaLnBrk="0" hangingPunct="0">
                  <a:defRPr/>
                </a:pPr>
                <a:endParaRPr lang="en-US"/>
              </a:p>
            </p:txBody>
          </p:sp>
          <p:sp>
            <p:nvSpPr>
              <p:cNvPr id="12" name="Freeform 15"/>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algn="ctr" eaLnBrk="0" hangingPunct="0">
                  <a:defRPr/>
                </a:pPr>
                <a:endParaRPr lang="en-US"/>
              </a:p>
            </p:txBody>
          </p:sp>
          <p:sp>
            <p:nvSpPr>
              <p:cNvPr id="13" name="Freeform 16"/>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algn="ctr" eaLnBrk="0" hangingPunct="0">
                  <a:defRPr/>
                </a:pPr>
                <a:endParaRPr lang="en-US"/>
              </a:p>
            </p:txBody>
          </p:sp>
          <p:sp>
            <p:nvSpPr>
              <p:cNvPr id="14" name="Freeform 17"/>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algn="ctr" eaLnBrk="0" hangingPunct="0">
                  <a:defRPr/>
                </a:pPr>
                <a:endParaRPr lang="en-US"/>
              </a:p>
            </p:txBody>
          </p:sp>
        </p:grpSp>
      </p:grpSp>
      <p:grpSp>
        <p:nvGrpSpPr>
          <p:cNvPr id="15" name="Group 18"/>
          <p:cNvGrpSpPr>
            <a:grpSpLocks/>
          </p:cNvGrpSpPr>
          <p:nvPr/>
        </p:nvGrpSpPr>
        <p:grpSpPr bwMode="auto">
          <a:xfrm>
            <a:off x="7915275" y="4368800"/>
            <a:ext cx="742950" cy="1058863"/>
            <a:chOff x="4986" y="2752"/>
            <a:chExt cx="468" cy="667"/>
          </a:xfrm>
        </p:grpSpPr>
        <p:sp>
          <p:nvSpPr>
            <p:cNvPr id="16" name="Freeform 19"/>
            <p:cNvSpPr>
              <a:spLocks/>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pPr algn="ctr" eaLnBrk="0" hangingPunct="0">
                <a:defRPr/>
              </a:pPr>
              <a:endParaRPr lang="en-US"/>
            </a:p>
          </p:txBody>
        </p:sp>
        <p:sp>
          <p:nvSpPr>
            <p:cNvPr id="17" name="Freeform 20"/>
            <p:cNvSpPr>
              <a:spLocks/>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headEnd/>
              <a:tailEnd/>
            </a:ln>
          </p:spPr>
          <p:txBody>
            <a:bodyPr/>
            <a:lstStyle/>
            <a:p>
              <a:pPr algn="ctr" eaLnBrk="0" hangingPunct="0">
                <a:defRPr/>
              </a:pPr>
              <a:endParaRPr lang="en-US"/>
            </a:p>
          </p:txBody>
        </p:sp>
        <p:sp>
          <p:nvSpPr>
            <p:cNvPr id="18" name="Freeform 21"/>
            <p:cNvSpPr>
              <a:spLocks/>
            </p:cNvSpPr>
            <p:nvPr userDrawn="1"/>
          </p:nvSpPr>
          <p:spPr bwMode="auto">
            <a:xfrm rot="7320404">
              <a:off x="5000" y="2913"/>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algn="ctr" eaLnBrk="0" hangingPunct="0">
                <a:defRPr/>
              </a:pPr>
              <a:endParaRPr lang="en-US"/>
            </a:p>
          </p:txBody>
        </p:sp>
        <p:grpSp>
          <p:nvGrpSpPr>
            <p:cNvPr id="19" name="Group 22"/>
            <p:cNvGrpSpPr>
              <a:grpSpLocks/>
            </p:cNvGrpSpPr>
            <p:nvPr userDrawn="1"/>
          </p:nvGrpSpPr>
          <p:grpSpPr bwMode="auto">
            <a:xfrm>
              <a:off x="4986" y="2752"/>
              <a:ext cx="469" cy="667"/>
              <a:chOff x="4986" y="2752"/>
              <a:chExt cx="469" cy="667"/>
            </a:xfrm>
          </p:grpSpPr>
          <p:sp>
            <p:nvSpPr>
              <p:cNvPr id="20" name="Freeform 23"/>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algn="ctr" eaLnBrk="0" hangingPunct="0">
                  <a:defRPr/>
                </a:pPr>
                <a:endParaRPr lang="en-US"/>
              </a:p>
            </p:txBody>
          </p:sp>
          <p:sp>
            <p:nvSpPr>
              <p:cNvPr id="21" name="Freeform 24"/>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algn="ctr" eaLnBrk="0" hangingPunct="0">
                  <a:defRPr/>
                </a:pPr>
                <a:endParaRPr lang="en-US"/>
              </a:p>
            </p:txBody>
          </p:sp>
          <p:sp>
            <p:nvSpPr>
              <p:cNvPr id="22" name="Freeform 25"/>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algn="ctr" eaLnBrk="0" hangingPunct="0">
                  <a:defRPr/>
                </a:pPr>
                <a:endParaRPr lang="en-US"/>
              </a:p>
            </p:txBody>
          </p:sp>
          <p:sp>
            <p:nvSpPr>
              <p:cNvPr id="23" name="Freeform 26"/>
              <p:cNvSpPr>
                <a:spLocks/>
              </p:cNvSpPr>
              <p:nvPr userDrawn="1"/>
            </p:nvSpPr>
            <p:spPr bwMode="auto">
              <a:xfrm rot="7320404">
                <a:off x="5364" y="2873"/>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algn="ctr" eaLnBrk="0" hangingPunct="0">
                  <a:defRPr/>
                </a:pPr>
                <a:endParaRPr lang="en-US"/>
              </a:p>
            </p:txBody>
          </p:sp>
          <p:sp>
            <p:nvSpPr>
              <p:cNvPr id="24" name="Freeform 27"/>
              <p:cNvSpPr>
                <a:spLocks/>
              </p:cNvSpPr>
              <p:nvPr userDrawn="1"/>
            </p:nvSpPr>
            <p:spPr bwMode="auto">
              <a:xfrm rot="7320404">
                <a:off x="5137"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algn="ctr" eaLnBrk="0" hangingPunct="0">
                  <a:defRPr/>
                </a:pPr>
                <a:endParaRPr lang="en-US"/>
              </a:p>
            </p:txBody>
          </p:sp>
        </p:grpSp>
      </p:grpSp>
      <p:sp>
        <p:nvSpPr>
          <p:cNvPr id="25" name="Freeform 28"/>
          <p:cNvSpPr>
            <a:spLocks/>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p:spPr>
        <p:txBody>
          <a:bodyPr/>
          <a:lstStyle/>
          <a:p>
            <a:pPr algn="ctr" eaLnBrk="0" hangingPunct="0">
              <a:defRPr/>
            </a:pPr>
            <a:endParaRPr lang="en-US"/>
          </a:p>
        </p:txBody>
      </p:sp>
      <p:sp>
        <p:nvSpPr>
          <p:cNvPr id="26" name="Freeform 29"/>
          <p:cNvSpPr>
            <a:spLocks/>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p:spPr>
        <p:txBody>
          <a:bodyPr/>
          <a:lstStyle/>
          <a:p>
            <a:pPr algn="ctr" eaLnBrk="0" hangingPunct="0">
              <a:defRPr/>
            </a:pPr>
            <a:endParaRPr lang="en-US"/>
          </a:p>
        </p:txBody>
      </p:sp>
      <p:sp>
        <p:nvSpPr>
          <p:cNvPr id="259075" name="Rectangle 3"/>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solidFill>
                  <a:schemeClr val="tx2"/>
                </a:solidFill>
                <a:effectLst>
                  <a:outerShdw blurRad="38100" dist="38100" dir="2700000" algn="tl">
                    <a:srgbClr val="C0C0C0"/>
                  </a:outerShdw>
                </a:effectLst>
              </a:defRPr>
            </a:lvl1pPr>
          </a:lstStyle>
          <a:p>
            <a:r>
              <a:rPr lang="en-US"/>
              <a:t>Click to edit Master title style</a:t>
            </a:r>
          </a:p>
        </p:txBody>
      </p:sp>
      <p:sp>
        <p:nvSpPr>
          <p:cNvPr id="259076" name="Rectangle 4"/>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C0C0C0"/>
                  </a:outerShdw>
                </a:effectLst>
              </a:defRPr>
            </a:lvl1pPr>
          </a:lstStyle>
          <a:p>
            <a:r>
              <a:rPr lang="en-US"/>
              <a:t>Click to edit Master subtitle style</a:t>
            </a:r>
          </a:p>
        </p:txBody>
      </p:sp>
      <p:sp>
        <p:nvSpPr>
          <p:cNvPr id="27" name="Rectangle 5"/>
          <p:cNvSpPr>
            <a:spLocks noGrp="1" noChangeArrowheads="1"/>
          </p:cNvSpPr>
          <p:nvPr>
            <p:ph type="dt" sz="half" idx="10"/>
          </p:nvPr>
        </p:nvSpPr>
        <p:spPr>
          <a:xfrm>
            <a:off x="685800" y="6248400"/>
            <a:ext cx="1905000" cy="457200"/>
          </a:xfrm>
        </p:spPr>
        <p:txBody>
          <a:bodyPr/>
          <a:lstStyle>
            <a:lvl1pPr>
              <a:defRPr/>
            </a:lvl1pPr>
          </a:lstStyle>
          <a:p>
            <a:pPr>
              <a:defRPr/>
            </a:pPr>
            <a:endParaRPr lang="en-US"/>
          </a:p>
        </p:txBody>
      </p:sp>
      <p:sp>
        <p:nvSpPr>
          <p:cNvPr id="28" name="Rectangle 6"/>
          <p:cNvSpPr>
            <a:spLocks noGrp="1" noChangeArrowheads="1"/>
          </p:cNvSpPr>
          <p:nvPr>
            <p:ph type="ftr" sz="quarter" idx="11"/>
          </p:nvPr>
        </p:nvSpPr>
        <p:spPr>
          <a:xfrm>
            <a:off x="3124200" y="6248400"/>
            <a:ext cx="2895600" cy="457200"/>
          </a:xfrm>
        </p:spPr>
        <p:txBody>
          <a:bodyPr/>
          <a:lstStyle>
            <a:lvl1pPr>
              <a:defRPr/>
            </a:lvl1pPr>
          </a:lstStyle>
          <a:p>
            <a:pPr>
              <a:defRPr/>
            </a:pPr>
            <a:endParaRPr lang="en-US"/>
          </a:p>
        </p:txBody>
      </p:sp>
      <p:sp>
        <p:nvSpPr>
          <p:cNvPr id="29" name="Rectangle 7"/>
          <p:cNvSpPr>
            <a:spLocks noGrp="1" noChangeArrowheads="1"/>
          </p:cNvSpPr>
          <p:nvPr>
            <p:ph type="sldNum" sz="quarter" idx="12"/>
          </p:nvPr>
        </p:nvSpPr>
        <p:spPr>
          <a:xfrm>
            <a:off x="6553200" y="6248400"/>
            <a:ext cx="1905000" cy="457200"/>
          </a:xfrm>
        </p:spPr>
        <p:txBody>
          <a:bodyPr/>
          <a:lstStyle>
            <a:lvl1pPr>
              <a:defRPr/>
            </a:lvl1pPr>
          </a:lstStyle>
          <a:p>
            <a:pPr>
              <a:defRPr/>
            </a:pPr>
            <a:fld id="{D49007E9-8A97-44DF-892A-2A1A916F4080}"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4638C0A4-1292-4C7A-AA79-6AC81ADE7967}"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E1878147-BD7D-42CA-824E-D53111C476E2}"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A6683A05-B207-4410-B123-F4D8F08FD7C0}"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12E69C4F-673C-448B-B4A1-FE26C201235B}"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6E2208D4-AD6E-43B2-BE09-8F6772A2338B}"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E0957D7E-72B0-448E-B3A0-B8FE1D421019}"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28ABBD61-5B05-4B27-9CA9-20B460E0ABC5}"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BB1B9128-7D0D-4028-995F-253BA5DB1865}"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62BA253-B14E-4DC5-A8DC-E33DCF8B5E2F}"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8632031A-80D8-4ACC-8907-3073A37DEDF5}"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152400"/>
            <a:ext cx="192405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561975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7E6BDE26-8219-4EE4-90D4-519DB97C9D84}"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defRPr/>
              </a:pPr>
              <a:endParaRPr lang="en-US" sz="2400">
                <a:latin typeface="Times New Roman"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lgn="ctr" eaLnBrk="0" hangingPunct="0">
                  <a:defRPr/>
                </a:pPr>
                <a:endParaRPr lang="en-US"/>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lgn="ctr" eaLnBrk="0" hangingPunct="0">
                  <a:defRPr/>
                </a:pPr>
                <a:endParaRPr lang="en-US"/>
              </a:p>
            </p:txBody>
          </p:sp>
        </p:grpSp>
      </p:grpSp>
      <p:sp>
        <p:nvSpPr>
          <p:cNvPr id="285707" name="Rectangle 11"/>
          <p:cNvSpPr>
            <a:spLocks noGrp="1" noChangeArrowheads="1"/>
          </p:cNvSpPr>
          <p:nvPr>
            <p:ph type="ctrTitle"/>
          </p:nvPr>
        </p:nvSpPr>
        <p:spPr>
          <a:xfrm>
            <a:off x="2057400" y="1143000"/>
            <a:ext cx="6629400" cy="2209800"/>
          </a:xfrm>
        </p:spPr>
        <p:txBody>
          <a:bodyPr/>
          <a:lstStyle>
            <a:lvl1pPr>
              <a:defRPr sz="4800"/>
            </a:lvl1pPr>
          </a:lstStyle>
          <a:p>
            <a:r>
              <a:rPr lang="en-US"/>
              <a:t>Click to edit Master title style</a:t>
            </a:r>
          </a:p>
        </p:txBody>
      </p:sp>
      <p:sp>
        <p:nvSpPr>
          <p:cNvPr id="285708"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3" name="Rectangle 13"/>
          <p:cNvSpPr>
            <a:spLocks noGrp="1" noChangeArrowheads="1"/>
          </p:cNvSpPr>
          <p:nvPr>
            <p:ph type="dt" sz="half" idx="10"/>
          </p:nvPr>
        </p:nvSpPr>
        <p:spPr>
          <a:xfrm>
            <a:off x="912813" y="6251575"/>
            <a:ext cx="1905000" cy="457200"/>
          </a:xfrm>
        </p:spPr>
        <p:txBody>
          <a:bodyPr/>
          <a:lstStyle>
            <a:lvl1pPr>
              <a:defRPr/>
            </a:lvl1pPr>
          </a:lstStyle>
          <a:p>
            <a:pPr>
              <a:defRPr/>
            </a:pPr>
            <a:endParaRPr lang="en-US"/>
          </a:p>
        </p:txBody>
      </p:sp>
      <p:sp>
        <p:nvSpPr>
          <p:cNvPr id="14" name="Rectangle 14"/>
          <p:cNvSpPr>
            <a:spLocks noGrp="1" noChangeArrowheads="1"/>
          </p:cNvSpPr>
          <p:nvPr>
            <p:ph type="ftr" sz="quarter" idx="11"/>
          </p:nvPr>
        </p:nvSpPr>
        <p:spPr>
          <a:xfrm>
            <a:off x="3354388" y="6248400"/>
            <a:ext cx="2895600" cy="457200"/>
          </a:xfrm>
        </p:spPr>
        <p:txBody>
          <a:bodyPr/>
          <a:lstStyle>
            <a:lvl1pPr>
              <a:defRPr/>
            </a:lvl1pPr>
          </a:lstStyle>
          <a:p>
            <a:pPr>
              <a:defRPr/>
            </a:pPr>
            <a:endParaRPr lang="en-US"/>
          </a:p>
        </p:txBody>
      </p:sp>
      <p:sp>
        <p:nvSpPr>
          <p:cNvPr id="15" name="Rectangle 15"/>
          <p:cNvSpPr>
            <a:spLocks noGrp="1" noChangeArrowheads="1"/>
          </p:cNvSpPr>
          <p:nvPr>
            <p:ph type="sldNum" sz="quarter" idx="12"/>
          </p:nvPr>
        </p:nvSpPr>
        <p:spPr/>
        <p:txBody>
          <a:bodyPr/>
          <a:lstStyle>
            <a:lvl1pPr>
              <a:defRPr/>
            </a:lvl1pPr>
          </a:lstStyle>
          <a:p>
            <a:pPr>
              <a:defRPr/>
            </a:pPr>
            <a:fld id="{12369778-BDFF-4C1C-ACAB-BB1D8EE664B2}"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671AE472-2746-4814-AE72-0B739A0DA2B1}"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1D6CD807-5231-4535-A325-E140A37119BF}"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20676231-9D83-4F54-9345-EEBCA6AF2AFA}"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pPr>
              <a:defRPr/>
            </a:pPr>
            <a:fld id="{2DEC3077-7B89-414F-81BA-F9FFEBAC5EB7}"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pPr>
              <a:defRPr/>
            </a:pPr>
            <a:fld id="{2E8757B6-1438-411B-AE44-2C9DF0CE4E0E}"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pPr>
              <a:defRPr/>
            </a:pPr>
            <a:fld id="{4FE5CEF7-9086-46F1-B953-2E5F2E4F7C01}"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3E168F92-2E53-49C0-B868-944D1184638C}"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20DC306-21F0-42F1-9FEA-9DE3073E0F42}"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B15B8DA8-E8C4-45CF-8F3F-0D5F68D732B0}"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0DCE3129-6217-416C-893E-BE4EA4E92B12}"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77813"/>
            <a:ext cx="19431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7813"/>
            <a:ext cx="56769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2EBB8F6C-21EA-4B20-9513-E4E20E6237D4}"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1EB72C7-768D-4AA6-AE59-A38BEE65B422}"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AE8045A-B59B-4315-9BB1-9B27F7AEA1CC}"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DF46F8E-8749-4F47-8B61-4A16D2A57B80}"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89B19E6-9E30-44AC-8ED0-9A37673EF8BB}" type="slidenum">
              <a:rPr lang="en-US"/>
              <a:pPr>
                <a:defRPr/>
              </a:pPr>
              <a:t>‹#›</a:t>
            </a:fld>
            <a:endParaRPr lang="en-US"/>
          </a:p>
        </p:txBody>
      </p:sp>
    </p:spTree>
  </p:cSld>
  <p:clrMapOvr>
    <a:masterClrMapping/>
  </p:clrMapOvr>
  <p:transition spd="slow">
    <p:wheel spokes="8"/>
    <p:sndAc>
      <p:stSnd>
        <p:snd r:embed="rId1" name="voltage.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audio" Target="../media/audio1.wav"/><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19" Type="http://schemas.openxmlformats.org/officeDocument/2006/relationships/audio" Target="../media/audio1.wav"/><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audio" Target="../media/audio1.wav"/><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audio" Target="../media/audio1.wav"/><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17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lvl1pPr>
          </a:lstStyle>
          <a:p>
            <a:pPr>
              <a:defRPr/>
            </a:pPr>
            <a:endParaRPr lang="en-US"/>
          </a:p>
        </p:txBody>
      </p:sp>
      <p:sp>
        <p:nvSpPr>
          <p:cNvPr id="512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p>
        </p:txBody>
      </p:sp>
      <p:sp>
        <p:nvSpPr>
          <p:cNvPr id="512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6143A7B5-6A81-488A-BE90-4D46145C44B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872" r:id="rId12"/>
    <p:sldLayoutId id="2147483873" r:id="rId13"/>
  </p:sldLayoutIdLst>
  <p:transition spd="slow">
    <p:wheel spokes="8"/>
    <p:sndAc>
      <p:stSnd>
        <p:snd r:embed="rId15" name="voltage.wav"/>
      </p:stSnd>
    </p:sndAc>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8195"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52932"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atin typeface="+mj-lt"/>
              </a:defRPr>
            </a:lvl1pPr>
          </a:lstStyle>
          <a:p>
            <a:pPr>
              <a:defRPr/>
            </a:pPr>
            <a:endParaRPr lang="en-US" altLang="en-US"/>
          </a:p>
        </p:txBody>
      </p:sp>
      <p:sp>
        <p:nvSpPr>
          <p:cNvPr id="25293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mj-lt"/>
              </a:defRPr>
            </a:lvl1pPr>
          </a:lstStyle>
          <a:p>
            <a:pPr>
              <a:defRPr/>
            </a:pPr>
            <a:endParaRPr lang="en-US" altLang="en-US"/>
          </a:p>
        </p:txBody>
      </p:sp>
      <p:sp>
        <p:nvSpPr>
          <p:cNvPr id="252934"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mj-lt"/>
              </a:defRPr>
            </a:lvl1pPr>
          </a:lstStyle>
          <a:p>
            <a:pPr>
              <a:defRPr/>
            </a:pPr>
            <a:fld id="{E57E80AC-9106-4D60-B116-5D2F93825779}" type="slidenum">
              <a:rPr lang="en-US" altLang="en-US"/>
              <a:pPr>
                <a:defRPr/>
              </a:pPr>
              <a:t>‹#›</a:t>
            </a:fld>
            <a:endParaRPr lang="en-US" altLang="en-US"/>
          </a:p>
        </p:txBody>
      </p:sp>
      <p:sp>
        <p:nvSpPr>
          <p:cNvPr id="252935"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lgn="ctr" eaLnBrk="0" hangingPunct="0">
              <a:defRPr/>
            </a:pPr>
            <a:endParaRPr lang="en-US"/>
          </a:p>
        </p:txBody>
      </p:sp>
      <p:sp>
        <p:nvSpPr>
          <p:cNvPr id="252936"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algn="ctr" eaLnBrk="0" hangingPunct="0">
              <a:defRPr/>
            </a:pPr>
            <a:endParaRPr lang="en-US"/>
          </a:p>
        </p:txBody>
      </p:sp>
    </p:spTree>
  </p:cSld>
  <p:clrMap bg1="lt1" tx1="dk1" bg2="lt2" tx2="dk2" accent1="accent1" accent2="accent2" accent3="accent3" accent4="accent4" accent5="accent5" accent6="accent6" hlink="hlink" folHlink="folHlink"/>
  <p:sldLayoutIdLst>
    <p:sldLayoutId id="2147483910"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 id="2147483884" r:id="rId12"/>
    <p:sldLayoutId id="2147483885" r:id="rId13"/>
    <p:sldLayoutId id="2147483886" r:id="rId14"/>
    <p:sldLayoutId id="2147483887" r:id="rId15"/>
    <p:sldLayoutId id="2147483888" r:id="rId16"/>
    <p:sldLayoutId id="2147483889" r:id="rId17"/>
  </p:sldLayoutIdLst>
  <p:transition spd="slow">
    <p:wheel spokes="8"/>
    <p:sndAc>
      <p:stSnd>
        <p:snd r:embed="rId19" name="voltage.wav"/>
      </p:stSnd>
    </p:sndAc>
  </p:transition>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defRPr>
      </a:lvl2pPr>
      <a:lvl3pPr algn="l" rtl="0" eaLnBrk="0" fontAlgn="base" hangingPunct="0">
        <a:spcBef>
          <a:spcPct val="0"/>
        </a:spcBef>
        <a:spcAft>
          <a:spcPct val="0"/>
        </a:spcAft>
        <a:defRPr sz="4200">
          <a:solidFill>
            <a:schemeClr val="tx2"/>
          </a:solidFill>
          <a:latin typeface="Garamond" pitchFamily="18" charset="0"/>
        </a:defRPr>
      </a:lvl3pPr>
      <a:lvl4pPr algn="l" rtl="0" eaLnBrk="0" fontAlgn="base" hangingPunct="0">
        <a:spcBef>
          <a:spcPct val="0"/>
        </a:spcBef>
        <a:spcAft>
          <a:spcPct val="0"/>
        </a:spcAft>
        <a:defRPr sz="4200">
          <a:solidFill>
            <a:schemeClr val="tx2"/>
          </a:solidFill>
          <a:latin typeface="Garamond" pitchFamily="18" charset="0"/>
        </a:defRPr>
      </a:lvl4pPr>
      <a:lvl5pPr algn="l" rtl="0" eaLnBrk="0" fontAlgn="base" hangingPunct="0">
        <a:spcBef>
          <a:spcPct val="0"/>
        </a:spcBef>
        <a:spcAft>
          <a:spcPct val="0"/>
        </a:spcAft>
        <a:defRPr sz="4200">
          <a:solidFill>
            <a:schemeClr val="tx2"/>
          </a:solidFill>
          <a:latin typeface="Garamond" pitchFamily="18"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8050" name="Freeform 2"/>
          <p:cNvSpPr>
            <a:spLocks/>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lstStyle/>
          <a:p>
            <a:pPr algn="ctr" eaLnBrk="0" hangingPunct="0">
              <a:defRPr/>
            </a:pPr>
            <a:endParaRPr lang="en-US"/>
          </a:p>
        </p:txBody>
      </p:sp>
      <p:sp>
        <p:nvSpPr>
          <p:cNvPr id="9219" name="Rectangle 3"/>
          <p:cNvSpPr>
            <a:spLocks noGrp="1" noChangeArrowheads="1"/>
          </p:cNvSpPr>
          <p:nvPr>
            <p:ph type="title"/>
          </p:nvPr>
        </p:nvSpPr>
        <p:spPr bwMode="auto">
          <a:xfrm>
            <a:off x="685800" y="152400"/>
            <a:ext cx="6870700" cy="1600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9220" name="Rectangle 4"/>
          <p:cNvSpPr>
            <a:spLocks noGrp="1" noChangeArrowheads="1"/>
          </p:cNvSpPr>
          <p:nvPr>
            <p:ph type="body" idx="1"/>
          </p:nvPr>
        </p:nvSpPr>
        <p:spPr bwMode="auto">
          <a:xfrm>
            <a:off x="685800" y="1828800"/>
            <a:ext cx="76962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8053" name="Rectangle 5"/>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eaLnBrk="1" hangingPunct="1">
              <a:defRPr sz="1400">
                <a:latin typeface="+mn-lt"/>
              </a:defRPr>
            </a:lvl1pPr>
          </a:lstStyle>
          <a:p>
            <a:pPr>
              <a:defRPr/>
            </a:pPr>
            <a:endParaRPr lang="en-US"/>
          </a:p>
        </p:txBody>
      </p:sp>
      <p:sp>
        <p:nvSpPr>
          <p:cNvPr id="258054" name="Rectangle 6"/>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mn-lt"/>
              </a:defRPr>
            </a:lvl1pPr>
          </a:lstStyle>
          <a:p>
            <a:pPr>
              <a:defRPr/>
            </a:pPr>
            <a:endParaRPr lang="en-US"/>
          </a:p>
        </p:txBody>
      </p:sp>
      <p:sp>
        <p:nvSpPr>
          <p:cNvPr id="258055" name="Rectangle 7"/>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atin typeface="+mn-lt"/>
              </a:defRPr>
            </a:lvl1pPr>
          </a:lstStyle>
          <a:p>
            <a:pPr>
              <a:defRPr/>
            </a:pPr>
            <a:fld id="{29A2EDFF-F7F9-4A33-BED0-AC4CB1F39B27}" type="slidenum">
              <a:rPr lang="en-US"/>
              <a:pPr>
                <a:defRPr/>
              </a:pPr>
              <a:t>‹#›</a:t>
            </a:fld>
            <a:endParaRPr lang="en-US"/>
          </a:p>
        </p:txBody>
      </p:sp>
      <p:sp>
        <p:nvSpPr>
          <p:cNvPr id="258056" name="Freeform 8"/>
          <p:cNvSpPr>
            <a:spLocks/>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lstStyle/>
          <a:p>
            <a:pPr algn="ctr" eaLnBrk="0" hangingPunct="0">
              <a:defRPr/>
            </a:pPr>
            <a:endParaRPr lang="en-US"/>
          </a:p>
        </p:txBody>
      </p:sp>
      <p:sp>
        <p:nvSpPr>
          <p:cNvPr id="258057" name="Freeform 9"/>
          <p:cNvSpPr>
            <a:spLocks/>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lstStyle/>
          <a:p>
            <a:pPr algn="ctr" eaLnBrk="0" hangingPunct="0">
              <a:defRPr/>
            </a:pPr>
            <a:endParaRPr lang="en-US"/>
          </a:p>
        </p:txBody>
      </p:sp>
      <p:grpSp>
        <p:nvGrpSpPr>
          <p:cNvPr id="9226" name="Group 10"/>
          <p:cNvGrpSpPr>
            <a:grpSpLocks/>
          </p:cNvGrpSpPr>
          <p:nvPr/>
        </p:nvGrpSpPr>
        <p:grpSpPr bwMode="auto">
          <a:xfrm>
            <a:off x="7938" y="5540375"/>
            <a:ext cx="1784350" cy="1246188"/>
            <a:chOff x="5" y="3490"/>
            <a:chExt cx="1124" cy="785"/>
          </a:xfrm>
        </p:grpSpPr>
        <p:sp>
          <p:nvSpPr>
            <p:cNvPr id="258059" name="Freeform 11"/>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lstStyle/>
            <a:p>
              <a:pPr algn="ctr" eaLnBrk="0" hangingPunct="0">
                <a:defRPr/>
              </a:pPr>
              <a:endParaRPr lang="en-US"/>
            </a:p>
          </p:txBody>
        </p:sp>
        <p:sp>
          <p:nvSpPr>
            <p:cNvPr id="258060" name="Freeform 12"/>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lstStyle/>
            <a:p>
              <a:pPr algn="ctr" eaLnBrk="0" hangingPunct="0">
                <a:defRPr/>
              </a:pPr>
              <a:endParaRPr lang="en-US"/>
            </a:p>
          </p:txBody>
        </p:sp>
        <p:sp>
          <p:nvSpPr>
            <p:cNvPr id="258061" name="Freeform 13"/>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pPr algn="ctr" eaLnBrk="0" hangingPunct="0">
                <a:defRPr/>
              </a:pPr>
              <a:endParaRPr lang="en-US"/>
            </a:p>
          </p:txBody>
        </p:sp>
        <p:sp>
          <p:nvSpPr>
            <p:cNvPr id="258062" name="Freeform 14"/>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algn="ctr" eaLnBrk="0" hangingPunct="0">
                <a:defRPr/>
              </a:pPr>
              <a:endParaRPr lang="en-US"/>
            </a:p>
          </p:txBody>
        </p:sp>
        <p:sp>
          <p:nvSpPr>
            <p:cNvPr id="258063" name="Freeform 15"/>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lstStyle/>
            <a:p>
              <a:pPr algn="ctr" eaLnBrk="0" hangingPunct="0">
                <a:defRPr/>
              </a:pPr>
              <a:endParaRPr lang="en-US"/>
            </a:p>
          </p:txBody>
        </p:sp>
        <p:sp>
          <p:nvSpPr>
            <p:cNvPr id="258064" name="Freeform 16"/>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lstStyle/>
            <a:p>
              <a:pPr algn="ctr" eaLnBrk="0" hangingPunct="0">
                <a:defRPr/>
              </a:pPr>
              <a:endParaRPr lang="en-US"/>
            </a:p>
          </p:txBody>
        </p:sp>
        <p:sp>
          <p:nvSpPr>
            <p:cNvPr id="258065" name="Freeform 17"/>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lstStyle/>
            <a:p>
              <a:pPr algn="ctr" eaLnBrk="0" hangingPunct="0">
                <a:defRPr/>
              </a:pPr>
              <a:endParaRPr lang="en-US"/>
            </a:p>
          </p:txBody>
        </p:sp>
        <p:sp>
          <p:nvSpPr>
            <p:cNvPr id="258066" name="Freeform 18"/>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lstStyle/>
            <a:p>
              <a:pPr algn="ctr" eaLnBrk="0" hangingPunct="0">
                <a:defRPr/>
              </a:pPr>
              <a:endParaRPr lang="en-US"/>
            </a:p>
          </p:txBody>
        </p:sp>
        <p:sp>
          <p:nvSpPr>
            <p:cNvPr id="258067" name="Freeform 19"/>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lstStyle/>
            <a:p>
              <a:pPr algn="ctr" eaLnBrk="0" hangingPunct="0">
                <a:defRPr/>
              </a:pPr>
              <a:endParaRPr lang="en-US"/>
            </a:p>
          </p:txBody>
        </p:sp>
        <p:grpSp>
          <p:nvGrpSpPr>
            <p:cNvPr id="9252" name="Group 20"/>
            <p:cNvGrpSpPr>
              <a:grpSpLocks/>
            </p:cNvGrpSpPr>
            <p:nvPr userDrawn="1"/>
          </p:nvGrpSpPr>
          <p:grpSpPr bwMode="auto">
            <a:xfrm>
              <a:off x="5" y="3490"/>
              <a:ext cx="1124" cy="780"/>
              <a:chOff x="5" y="3490"/>
              <a:chExt cx="1124" cy="780"/>
            </a:xfrm>
          </p:grpSpPr>
          <p:grpSp>
            <p:nvGrpSpPr>
              <p:cNvPr id="9253" name="Group 21"/>
              <p:cNvGrpSpPr>
                <a:grpSpLocks/>
              </p:cNvGrpSpPr>
              <p:nvPr userDrawn="1"/>
            </p:nvGrpSpPr>
            <p:grpSpPr bwMode="auto">
              <a:xfrm>
                <a:off x="499" y="3562"/>
                <a:ext cx="548" cy="708"/>
                <a:chOff x="499" y="3562"/>
                <a:chExt cx="548" cy="708"/>
              </a:xfrm>
            </p:grpSpPr>
            <p:sp>
              <p:nvSpPr>
                <p:cNvPr id="258070" name="Freeform 22"/>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lstStyle/>
                <a:p>
                  <a:pPr algn="ctr" eaLnBrk="0" hangingPunct="0">
                    <a:defRPr/>
                  </a:pPr>
                  <a:endParaRPr lang="en-US"/>
                </a:p>
              </p:txBody>
            </p:sp>
            <p:sp>
              <p:nvSpPr>
                <p:cNvPr id="258071" name="Freeform 23"/>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lstStyle/>
                <a:p>
                  <a:pPr algn="ctr" eaLnBrk="0" hangingPunct="0">
                    <a:defRPr/>
                  </a:pPr>
                  <a:endParaRPr lang="en-US"/>
                </a:p>
              </p:txBody>
            </p:sp>
            <p:sp>
              <p:nvSpPr>
                <p:cNvPr id="258072" name="Freeform 24"/>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lstStyle/>
                <a:p>
                  <a:pPr algn="ctr" eaLnBrk="0" hangingPunct="0">
                    <a:defRPr/>
                  </a:pPr>
                  <a:endParaRPr lang="en-US"/>
                </a:p>
              </p:txBody>
            </p:sp>
          </p:grpSp>
          <p:sp>
            <p:nvSpPr>
              <p:cNvPr id="258073" name="Freeform 25"/>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algn="ctr" eaLnBrk="0" hangingPunct="0">
                  <a:defRPr/>
                </a:pPr>
                <a:endParaRPr lang="en-US"/>
              </a:p>
            </p:txBody>
          </p:sp>
          <p:sp>
            <p:nvSpPr>
              <p:cNvPr id="258074" name="Freeform 26"/>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algn="ctr" eaLnBrk="0" hangingPunct="0">
                  <a:defRPr/>
                </a:pPr>
                <a:endParaRPr lang="en-US"/>
              </a:p>
            </p:txBody>
          </p:sp>
          <p:sp>
            <p:nvSpPr>
              <p:cNvPr id="258075" name="Freeform 27"/>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lstStyle/>
              <a:p>
                <a:pPr algn="ctr" eaLnBrk="0" hangingPunct="0">
                  <a:defRPr/>
                </a:pPr>
                <a:endParaRPr lang="en-US"/>
              </a:p>
            </p:txBody>
          </p:sp>
          <p:grpSp>
            <p:nvGrpSpPr>
              <p:cNvPr id="9257" name="Group 28"/>
              <p:cNvGrpSpPr>
                <a:grpSpLocks/>
              </p:cNvGrpSpPr>
              <p:nvPr userDrawn="1"/>
            </p:nvGrpSpPr>
            <p:grpSpPr bwMode="auto">
              <a:xfrm>
                <a:off x="5" y="3490"/>
                <a:ext cx="1124" cy="678"/>
                <a:chOff x="5" y="3490"/>
                <a:chExt cx="1124" cy="678"/>
              </a:xfrm>
            </p:grpSpPr>
            <p:sp>
              <p:nvSpPr>
                <p:cNvPr id="258077" name="Freeform 29"/>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algn="ctr" eaLnBrk="0" hangingPunct="0">
                    <a:defRPr/>
                  </a:pPr>
                  <a:endParaRPr lang="en-US"/>
                </a:p>
              </p:txBody>
            </p:sp>
            <p:sp>
              <p:nvSpPr>
                <p:cNvPr id="258078" name="Freeform 30"/>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algn="ctr" eaLnBrk="0" hangingPunct="0">
                    <a:defRPr/>
                  </a:pPr>
                  <a:endParaRPr lang="en-US"/>
                </a:p>
              </p:txBody>
            </p:sp>
            <p:sp>
              <p:nvSpPr>
                <p:cNvPr id="258079" name="Freeform 31"/>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algn="ctr" eaLnBrk="0" hangingPunct="0">
                    <a:defRPr/>
                  </a:pPr>
                  <a:endParaRPr lang="en-US"/>
                </a:p>
              </p:txBody>
            </p:sp>
            <p:sp>
              <p:nvSpPr>
                <p:cNvPr id="258080" name="Freeform 32"/>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lstStyle/>
                <a:p>
                  <a:pPr algn="ctr" eaLnBrk="0" hangingPunct="0">
                    <a:defRPr/>
                  </a:pPr>
                  <a:endParaRPr lang="en-US"/>
                </a:p>
              </p:txBody>
            </p:sp>
            <p:sp>
              <p:nvSpPr>
                <p:cNvPr id="258081" name="Freeform 33"/>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lstStyle/>
                <a:p>
                  <a:pPr algn="ctr" eaLnBrk="0" hangingPunct="0">
                    <a:defRPr/>
                  </a:pPr>
                  <a:endParaRPr lang="en-US"/>
                </a:p>
              </p:txBody>
            </p:sp>
            <p:sp>
              <p:nvSpPr>
                <p:cNvPr id="258082" name="Freeform 34"/>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lstStyle/>
                <a:p>
                  <a:pPr algn="ctr" eaLnBrk="0" hangingPunct="0">
                    <a:defRPr/>
                  </a:pPr>
                  <a:endParaRPr lang="en-US"/>
                </a:p>
              </p:txBody>
            </p:sp>
            <p:sp>
              <p:nvSpPr>
                <p:cNvPr id="258083" name="Freeform 35"/>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lstStyle/>
                <a:p>
                  <a:pPr algn="ctr" eaLnBrk="0" hangingPunct="0">
                    <a:defRPr/>
                  </a:pPr>
                  <a:endParaRPr lang="en-US"/>
                </a:p>
              </p:txBody>
            </p:sp>
            <p:sp>
              <p:nvSpPr>
                <p:cNvPr id="258084" name="Freeform 36"/>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lstStyle/>
                <a:p>
                  <a:pPr algn="ctr" eaLnBrk="0" hangingPunct="0">
                    <a:defRPr/>
                  </a:pPr>
                  <a:endParaRPr lang="en-US"/>
                </a:p>
              </p:txBody>
            </p:sp>
          </p:grpSp>
        </p:grpSp>
      </p:grpSp>
      <p:grpSp>
        <p:nvGrpSpPr>
          <p:cNvPr id="9227" name="Group 37"/>
          <p:cNvGrpSpPr>
            <a:grpSpLocks/>
          </p:cNvGrpSpPr>
          <p:nvPr/>
        </p:nvGrpSpPr>
        <p:grpSpPr bwMode="auto">
          <a:xfrm>
            <a:off x="8680450" y="2116138"/>
            <a:ext cx="385763" cy="4308475"/>
            <a:chOff x="5468" y="1333"/>
            <a:chExt cx="243" cy="2714"/>
          </a:xfrm>
        </p:grpSpPr>
        <p:sp>
          <p:nvSpPr>
            <p:cNvPr id="258086"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pPr algn="ctr" eaLnBrk="0" hangingPunct="0">
                <a:defRPr/>
              </a:pPr>
              <a:endParaRPr lang="en-US"/>
            </a:p>
          </p:txBody>
        </p:sp>
        <p:sp>
          <p:nvSpPr>
            <p:cNvPr id="258087"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pPr algn="ctr" eaLnBrk="0" hangingPunct="0">
                <a:defRPr/>
              </a:pPr>
              <a:endParaRPr lang="en-US"/>
            </a:p>
          </p:txBody>
        </p:sp>
      </p:grpSp>
      <p:grpSp>
        <p:nvGrpSpPr>
          <p:cNvPr id="9228" name="Group 40"/>
          <p:cNvGrpSpPr>
            <a:grpSpLocks/>
          </p:cNvGrpSpPr>
          <p:nvPr/>
        </p:nvGrpSpPr>
        <p:grpSpPr bwMode="auto">
          <a:xfrm>
            <a:off x="7318375" y="90488"/>
            <a:ext cx="2133600" cy="1911350"/>
            <a:chOff x="4610" y="57"/>
            <a:chExt cx="1344" cy="1204"/>
          </a:xfrm>
        </p:grpSpPr>
        <p:grpSp>
          <p:nvGrpSpPr>
            <p:cNvPr id="9229" name="Group 41"/>
            <p:cNvGrpSpPr>
              <a:grpSpLocks/>
            </p:cNvGrpSpPr>
            <p:nvPr userDrawn="1"/>
          </p:nvGrpSpPr>
          <p:grpSpPr bwMode="auto">
            <a:xfrm>
              <a:off x="4610" y="57"/>
              <a:ext cx="1344" cy="1204"/>
              <a:chOff x="4610" y="57"/>
              <a:chExt cx="1344" cy="1204"/>
            </a:xfrm>
          </p:grpSpPr>
          <p:sp>
            <p:nvSpPr>
              <p:cNvPr id="258090" name="Freeform 42"/>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lstStyle/>
              <a:p>
                <a:pPr algn="ctr" eaLnBrk="0" hangingPunct="0">
                  <a:defRPr/>
                </a:pPr>
                <a:endParaRPr lang="en-US"/>
              </a:p>
            </p:txBody>
          </p:sp>
          <p:grpSp>
            <p:nvGrpSpPr>
              <p:cNvPr id="9232" name="Group 43"/>
              <p:cNvGrpSpPr>
                <a:grpSpLocks/>
              </p:cNvGrpSpPr>
              <p:nvPr userDrawn="1"/>
            </p:nvGrpSpPr>
            <p:grpSpPr bwMode="auto">
              <a:xfrm>
                <a:off x="4610" y="57"/>
                <a:ext cx="1344" cy="985"/>
                <a:chOff x="4610" y="57"/>
                <a:chExt cx="1344" cy="985"/>
              </a:xfrm>
            </p:grpSpPr>
            <p:sp>
              <p:nvSpPr>
                <p:cNvPr id="258092" name="Freeform 44"/>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lstStyle/>
                <a:p>
                  <a:pPr algn="ctr" eaLnBrk="0" hangingPunct="0">
                    <a:defRPr/>
                  </a:pPr>
                  <a:endParaRPr lang="en-US"/>
                </a:p>
              </p:txBody>
            </p:sp>
            <p:sp>
              <p:nvSpPr>
                <p:cNvPr id="258093" name="Freeform 45"/>
                <p:cNvSpPr>
                  <a:spLocks/>
                </p:cNvSpPr>
                <p:nvPr userDrawn="1"/>
              </p:nvSpPr>
              <p:spPr bwMode="auto">
                <a:xfrm rot="-3172564">
                  <a:off x="5051" y="329"/>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lstStyle/>
                <a:p>
                  <a:pPr algn="ctr" eaLnBrk="0" hangingPunct="0">
                    <a:defRPr/>
                  </a:pPr>
                  <a:endParaRPr lang="en-US"/>
                </a:p>
              </p:txBody>
            </p:sp>
            <p:sp>
              <p:nvSpPr>
                <p:cNvPr id="258094" name="Freeform 46"/>
                <p:cNvSpPr>
                  <a:spLocks/>
                </p:cNvSpPr>
                <p:nvPr userDrawn="1"/>
              </p:nvSpPr>
              <p:spPr bwMode="auto">
                <a:xfrm rot="-3172564">
                  <a:off x="4861" y="179"/>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lstStyle/>
                <a:p>
                  <a:pPr algn="ctr" eaLnBrk="0" hangingPunct="0">
                    <a:defRPr/>
                  </a:pPr>
                  <a:endParaRPr lang="en-US"/>
                </a:p>
              </p:txBody>
            </p:sp>
            <p:sp>
              <p:nvSpPr>
                <p:cNvPr id="258095" name="Freeform 47"/>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lstStyle/>
                <a:p>
                  <a:pPr algn="ctr" eaLnBrk="0" hangingPunct="0">
                    <a:defRPr/>
                  </a:pPr>
                  <a:endParaRPr lang="en-US"/>
                </a:p>
              </p:txBody>
            </p:sp>
            <p:sp>
              <p:nvSpPr>
                <p:cNvPr id="258096" name="Freeform 48"/>
                <p:cNvSpPr>
                  <a:spLocks/>
                </p:cNvSpPr>
                <p:nvPr userDrawn="1"/>
              </p:nvSpPr>
              <p:spPr bwMode="auto">
                <a:xfrm rot="-3172564">
                  <a:off x="5300" y="894"/>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lstStyle/>
                <a:p>
                  <a:pPr algn="ctr" eaLnBrk="0" hangingPunct="0">
                    <a:defRPr/>
                  </a:pPr>
                  <a:endParaRPr lang="en-US"/>
                </a:p>
              </p:txBody>
            </p:sp>
            <p:sp>
              <p:nvSpPr>
                <p:cNvPr id="258097" name="Freeform 49"/>
                <p:cNvSpPr>
                  <a:spLocks/>
                </p:cNvSpPr>
                <p:nvPr userDrawn="1"/>
              </p:nvSpPr>
              <p:spPr bwMode="auto">
                <a:xfrm rot="-3172564">
                  <a:off x="5253" y="803"/>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lstStyle/>
                <a:p>
                  <a:pPr algn="ctr" eaLnBrk="0" hangingPunct="0">
                    <a:defRPr/>
                  </a:pPr>
                  <a:endParaRPr lang="en-US"/>
                </a:p>
              </p:txBody>
            </p:sp>
            <p:sp>
              <p:nvSpPr>
                <p:cNvPr id="258098" name="Freeform 50"/>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lstStyle/>
                <a:p>
                  <a:pPr algn="ctr" eaLnBrk="0" hangingPunct="0">
                    <a:defRPr/>
                  </a:pPr>
                  <a:endParaRPr lang="en-US"/>
                </a:p>
              </p:txBody>
            </p:sp>
            <p:sp>
              <p:nvSpPr>
                <p:cNvPr id="258099" name="Freeform 51"/>
                <p:cNvSpPr>
                  <a:spLocks/>
                </p:cNvSpPr>
                <p:nvPr userDrawn="1"/>
              </p:nvSpPr>
              <p:spPr bwMode="auto">
                <a:xfrm rot="-3172564">
                  <a:off x="4950" y="139"/>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lstStyle/>
                <a:p>
                  <a:pPr algn="ctr" eaLnBrk="0" hangingPunct="0">
                    <a:defRPr/>
                  </a:pPr>
                  <a:endParaRPr lang="en-US"/>
                </a:p>
              </p:txBody>
            </p:sp>
          </p:grpSp>
        </p:grpSp>
        <p:sp>
          <p:nvSpPr>
            <p:cNvPr id="258100"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lstStyle/>
            <a:p>
              <a:pPr algn="ctr" eaLnBrk="0" hangingPunct="0">
                <a:defRPr/>
              </a:pPr>
              <a:endParaRPr lang="en-US"/>
            </a:p>
          </p:txBody>
        </p:sp>
      </p:grpSp>
    </p:spTree>
  </p:cSld>
  <p:clrMap bg1="lt1" tx1="dk1" bg2="lt2" tx2="dk2" accent1="accent1" accent2="accent2" accent3="accent3" accent4="accent4" accent5="accent5" accent6="accent6" hlink="hlink" folHlink="folHlink"/>
  <p:sldLayoutIdLst>
    <p:sldLayoutId id="2147483911"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ransition spd="slow">
    <p:wheel spokes="8"/>
    <p:sndAc>
      <p:stSnd>
        <p:snd r:embed="rId13" name="voltage.wav"/>
      </p:stSnd>
    </p:sndAc>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omic Sans MS" pitchFamily="66" charset="0"/>
        </a:defRPr>
      </a:lvl2pPr>
      <a:lvl3pPr algn="ctr" rtl="0" eaLnBrk="0" fontAlgn="base" hangingPunct="0">
        <a:spcBef>
          <a:spcPct val="0"/>
        </a:spcBef>
        <a:spcAft>
          <a:spcPct val="0"/>
        </a:spcAft>
        <a:defRPr sz="4400">
          <a:solidFill>
            <a:schemeClr val="tx1"/>
          </a:solidFill>
          <a:latin typeface="Comic Sans MS" pitchFamily="66" charset="0"/>
        </a:defRPr>
      </a:lvl3pPr>
      <a:lvl4pPr algn="ctr" rtl="0" eaLnBrk="0" fontAlgn="base" hangingPunct="0">
        <a:spcBef>
          <a:spcPct val="0"/>
        </a:spcBef>
        <a:spcAft>
          <a:spcPct val="0"/>
        </a:spcAft>
        <a:defRPr sz="4400">
          <a:solidFill>
            <a:schemeClr val="tx1"/>
          </a:solidFill>
          <a:latin typeface="Comic Sans MS" pitchFamily="66" charset="0"/>
        </a:defRPr>
      </a:lvl4pPr>
      <a:lvl5pPr algn="ctr" rtl="0" eaLnBrk="0" fontAlgn="base" hangingPunct="0">
        <a:spcBef>
          <a:spcPct val="0"/>
        </a:spcBef>
        <a:spcAft>
          <a:spcPct val="0"/>
        </a:spcAft>
        <a:defRPr sz="4400">
          <a:solidFill>
            <a:schemeClr val="tx1"/>
          </a:solidFill>
          <a:latin typeface="Comic Sans MS" pitchFamily="66" charset="0"/>
        </a:defRPr>
      </a:lvl5pPr>
      <a:lvl6pPr marL="457200" algn="ctr" rtl="0" fontAlgn="base">
        <a:spcBef>
          <a:spcPct val="0"/>
        </a:spcBef>
        <a:spcAft>
          <a:spcPct val="0"/>
        </a:spcAft>
        <a:defRPr sz="4400">
          <a:solidFill>
            <a:schemeClr val="tx1"/>
          </a:solidFill>
          <a:latin typeface="Comic Sans MS" pitchFamily="66" charset="0"/>
        </a:defRPr>
      </a:lvl6pPr>
      <a:lvl7pPr marL="914400" algn="ctr" rtl="0" fontAlgn="base">
        <a:spcBef>
          <a:spcPct val="0"/>
        </a:spcBef>
        <a:spcAft>
          <a:spcPct val="0"/>
        </a:spcAft>
        <a:defRPr sz="4400">
          <a:solidFill>
            <a:schemeClr val="tx1"/>
          </a:solidFill>
          <a:latin typeface="Comic Sans MS" pitchFamily="66" charset="0"/>
        </a:defRPr>
      </a:lvl7pPr>
      <a:lvl8pPr marL="1371600" algn="ctr" rtl="0" fontAlgn="base">
        <a:spcBef>
          <a:spcPct val="0"/>
        </a:spcBef>
        <a:spcAft>
          <a:spcPct val="0"/>
        </a:spcAft>
        <a:defRPr sz="4400">
          <a:solidFill>
            <a:schemeClr val="tx1"/>
          </a:solidFill>
          <a:latin typeface="Comic Sans MS" pitchFamily="66" charset="0"/>
        </a:defRPr>
      </a:lvl8pPr>
      <a:lvl9pPr marL="1828800" algn="ctr" rtl="0" fontAlgn="base">
        <a:spcBef>
          <a:spcPct val="0"/>
        </a:spcBef>
        <a:spcAft>
          <a:spcPct val="0"/>
        </a:spcAft>
        <a:defRPr sz="4400">
          <a:solidFill>
            <a:schemeClr val="tx1"/>
          </a:solidFill>
          <a:latin typeface="Comic Sans MS" pitchFamily="6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42" name="Group 2"/>
          <p:cNvGrpSpPr>
            <a:grpSpLocks/>
          </p:cNvGrpSpPr>
          <p:nvPr/>
        </p:nvGrpSpPr>
        <p:grpSpPr bwMode="auto">
          <a:xfrm>
            <a:off x="0" y="0"/>
            <a:ext cx="8686800" cy="4876800"/>
            <a:chOff x="0" y="0"/>
            <a:chExt cx="5472" cy="3072"/>
          </a:xfrm>
        </p:grpSpPr>
        <p:sp>
          <p:nvSpPr>
            <p:cNvPr id="284675"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defRPr/>
              </a:pPr>
              <a:endParaRPr lang="en-US" sz="2400">
                <a:latin typeface="Times New Roman" pitchFamily="18" charset="0"/>
              </a:endParaRPr>
            </a:p>
          </p:txBody>
        </p:sp>
        <p:grpSp>
          <p:nvGrpSpPr>
            <p:cNvPr id="10250" name="Group 4"/>
            <p:cNvGrpSpPr>
              <a:grpSpLocks/>
            </p:cNvGrpSpPr>
            <p:nvPr/>
          </p:nvGrpSpPr>
          <p:grpSpPr bwMode="auto">
            <a:xfrm>
              <a:off x="240" y="893"/>
              <a:ext cx="5232" cy="115"/>
              <a:chOff x="240" y="893"/>
              <a:chExt cx="5232" cy="115"/>
            </a:xfrm>
          </p:grpSpPr>
          <p:sp>
            <p:nvSpPr>
              <p:cNvPr id="284677"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284678"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lgn="ctr" eaLnBrk="0" hangingPunct="0">
                  <a:defRPr/>
                </a:pPr>
                <a:endParaRPr lang="en-US"/>
              </a:p>
            </p:txBody>
          </p:sp>
        </p:grpSp>
      </p:grpSp>
      <p:sp>
        <p:nvSpPr>
          <p:cNvPr id="10243"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44"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4681"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000"/>
            </a:lvl1pPr>
          </a:lstStyle>
          <a:p>
            <a:pPr>
              <a:defRPr/>
            </a:pPr>
            <a:endParaRPr lang="en-US"/>
          </a:p>
        </p:txBody>
      </p:sp>
      <p:sp>
        <p:nvSpPr>
          <p:cNvPr id="284682"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pPr>
              <a:defRPr/>
            </a:pPr>
            <a:endParaRPr lang="en-US"/>
          </a:p>
        </p:txBody>
      </p:sp>
      <p:sp>
        <p:nvSpPr>
          <p:cNvPr id="284683"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a:defRPr/>
            </a:pPr>
            <a:fld id="{4625ED36-99EA-491E-9408-481873D997B6}" type="slidenum">
              <a:rPr lang="en-US"/>
              <a:pPr>
                <a:defRPr/>
              </a:pPr>
              <a:t>‹#›</a:t>
            </a:fld>
            <a:endParaRPr lang="en-US"/>
          </a:p>
        </p:txBody>
      </p:sp>
      <p:sp>
        <p:nvSpPr>
          <p:cNvPr id="284684"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lgn="ctr" eaLnBrk="0" hangingPunct="0">
              <a:defRPr/>
            </a:pPr>
            <a:endParaRPr lang="en-US"/>
          </a:p>
        </p:txBody>
      </p:sp>
    </p:spTree>
  </p:cSld>
  <p:clrMap bg1="lt1" tx1="dk1" bg2="lt2" tx2="dk2" accent1="accent1" accent2="accent2" accent3="accent3" accent4="accent4" accent5="accent5" accent6="accent6" hlink="hlink" folHlink="folHlink"/>
  <p:sldLayoutIdLst>
    <p:sldLayoutId id="2147483912"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Lst>
  <p:transition spd="slow">
    <p:wheel spokes="8"/>
    <p:sndAc>
      <p:stSnd>
        <p:snd r:embed="rId13" name="voltage.wav"/>
      </p:stSnd>
    </p:sndAc>
  </p:transition>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4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10.wmf"/><Relationship Id="rId4" Type="http://schemas.openxmlformats.org/officeDocument/2006/relationships/image" Target="../media/image9.gif"/></Relationships>
</file>

<file path=ppt/slides/_rels/slide12.xml.rels><?xml version="1.0" encoding="UTF-8" standalone="yes"?>
<Relationships xmlns="http://schemas.openxmlformats.org/package/2006/relationships"><Relationship Id="rId3" Type="http://schemas.openxmlformats.org/officeDocument/2006/relationships/audio" Target="../media/audio16.wav"/><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6.xml"/><Relationship Id="rId1" Type="http://schemas.openxmlformats.org/officeDocument/2006/relationships/vmlDrawing" Target="../drawings/vmlDrawing1.v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6.xml"/><Relationship Id="rId1" Type="http://schemas.openxmlformats.org/officeDocument/2006/relationships/vmlDrawing" Target="../drawings/vmlDrawing2.vml"/></Relationships>
</file>

<file path=ppt/slides/_rels/slide15.xml.rels><?xml version="1.0" encoding="UTF-8" standalone="yes"?>
<Relationships xmlns="http://schemas.openxmlformats.org/package/2006/relationships"><Relationship Id="rId3" Type="http://schemas.openxmlformats.org/officeDocument/2006/relationships/audio" Target="../media/audio20.wav"/><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audio" Target="../media/audio20.wav"/><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8.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3" Type="http://schemas.openxmlformats.org/officeDocument/2006/relationships/audio" Target="../media/audio55.wav"/><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audio" Target="../media/audio16.wav"/><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audio" Target="../media/audio16.wav"/><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audio" Target="../media/audio56.wav"/><Relationship Id="rId2" Type="http://schemas.openxmlformats.org/officeDocument/2006/relationships/notesSlide" Target="../notesSlides/notesSlide20.xml"/><Relationship Id="rId1" Type="http://schemas.openxmlformats.org/officeDocument/2006/relationships/slideLayout" Target="../slideLayouts/slideLayout15.xml"/><Relationship Id="rId4" Type="http://schemas.openxmlformats.org/officeDocument/2006/relationships/image" Target="../media/image12.jpeg"/></Relationships>
</file>

<file path=ppt/slides/_rels/slide2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0.xml"/><Relationship Id="rId1" Type="http://schemas.openxmlformats.org/officeDocument/2006/relationships/vmlDrawing" Target="../drawings/vmlDrawing3.vml"/><Relationship Id="rId5" Type="http://schemas.openxmlformats.org/officeDocument/2006/relationships/image" Target="../media/image15.wmf"/><Relationship Id="rId4" Type="http://schemas.openxmlformats.org/officeDocument/2006/relationships/audio" Target="../media/audio1.wav"/></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15.wmf"/><Relationship Id="rId4" Type="http://schemas.openxmlformats.org/officeDocument/2006/relationships/audio" Target="../media/audio8.wav"/></Relationships>
</file>

<file path=ppt/slides/_rels/slide27.xml.rels><?xml version="1.0" encoding="UTF-8" standalone="yes"?>
<Relationships xmlns="http://schemas.openxmlformats.org/package/2006/relationships"><Relationship Id="rId3" Type="http://schemas.openxmlformats.org/officeDocument/2006/relationships/audio" Target="../media/audio16.wav"/><Relationship Id="rId2" Type="http://schemas.openxmlformats.org/officeDocument/2006/relationships/notesSlide" Target="../notesSlides/notesSlide26.xml"/><Relationship Id="rId1" Type="http://schemas.openxmlformats.org/officeDocument/2006/relationships/slideLayout" Target="../slideLayouts/slideLayout15.xml"/><Relationship Id="rId4" Type="http://schemas.openxmlformats.org/officeDocument/2006/relationships/image" Target="../media/image14.jpeg"/></Relationships>
</file>

<file path=ppt/slides/_rels/slide28.xml.rels><?xml version="1.0" encoding="UTF-8" standalone="yes"?>
<Relationships xmlns="http://schemas.openxmlformats.org/package/2006/relationships"><Relationship Id="rId3" Type="http://schemas.openxmlformats.org/officeDocument/2006/relationships/audio" Target="../media/audio16.wav"/><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2.xml"/></Relationships>
</file>

<file path=ppt/slides/_rels/slide35.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audio" Target="../media/audio57.wav"/><Relationship Id="rId7" Type="http://schemas.openxmlformats.org/officeDocument/2006/relationships/image" Target="../media/image20.wmf"/><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s>
</file>

<file path=ppt/slides/_rels/slide36.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4.wmf"/></Relationships>
</file>

<file path=ppt/slides/_rels/slide39.xml.rels><?xml version="1.0" encoding="UTF-8" standalone="yes"?>
<Relationships xmlns="http://schemas.openxmlformats.org/package/2006/relationships"><Relationship Id="rId3" Type="http://schemas.openxmlformats.org/officeDocument/2006/relationships/audio" Target="../media/audio57.wav"/><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25.w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audio" Target="../media/audio13.wav"/><Relationship Id="rId2" Type="http://schemas.openxmlformats.org/officeDocument/2006/relationships/notesSlide" Target="../notesSlides/notesSlide40.xml"/><Relationship Id="rId1" Type="http://schemas.openxmlformats.org/officeDocument/2006/relationships/slideLayout" Target="../slideLayouts/slideLayout12.xml"/><Relationship Id="rId4" Type="http://schemas.openxmlformats.org/officeDocument/2006/relationships/image" Target="../media/image27.wmf"/></Relationships>
</file>

<file path=ppt/slides/_rels/slide42.xml.rels><?xml version="1.0" encoding="UTF-8" standalone="yes"?>
<Relationships xmlns="http://schemas.openxmlformats.org/package/2006/relationships"><Relationship Id="rId3" Type="http://schemas.openxmlformats.org/officeDocument/2006/relationships/audio" Target="../media/audio13.wav"/><Relationship Id="rId2" Type="http://schemas.openxmlformats.org/officeDocument/2006/relationships/notesSlide" Target="../notesSlides/notesSlide41.xml"/><Relationship Id="rId1" Type="http://schemas.openxmlformats.org/officeDocument/2006/relationships/slideLayout" Target="../slideLayouts/slideLayout12.xml"/><Relationship Id="rId4" Type="http://schemas.openxmlformats.org/officeDocument/2006/relationships/image" Target="../media/image28.png"/></Relationships>
</file>

<file path=ppt/slides/_rels/slide4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2.xml"/><Relationship Id="rId1" Type="http://schemas.openxmlformats.org/officeDocument/2006/relationships/slideLayout" Target="../slideLayouts/slideLayout13.xml"/><Relationship Id="rId5" Type="http://schemas.openxmlformats.org/officeDocument/2006/relationships/image" Target="../media/image29.wmf"/><Relationship Id="rId4" Type="http://schemas.openxmlformats.org/officeDocument/2006/relationships/image" Target="../media/image14.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audio" Target="../media/audio16.wav"/><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30.wmf"/></Relationships>
</file>

<file path=ppt/slides/_rels/slide47.xml.rels><?xml version="1.0" encoding="UTF-8" standalone="yes"?>
<Relationships xmlns="http://schemas.openxmlformats.org/package/2006/relationships"><Relationship Id="rId3" Type="http://schemas.openxmlformats.org/officeDocument/2006/relationships/audio" Target="../media/audio16.wav"/><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audio" Target="../media/audio58.wav"/><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27.wmf"/></Relationships>
</file>

<file path=ppt/slides/_rels/slide4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3" Type="http://schemas.openxmlformats.org/officeDocument/2006/relationships/audio" Target="../media/audio16.wav"/><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3" Type="http://schemas.openxmlformats.org/officeDocument/2006/relationships/audio" Target="../media/audio16.wav"/><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3" Type="http://schemas.openxmlformats.org/officeDocument/2006/relationships/audio" Target="../media/audio16.wav"/><Relationship Id="rId2" Type="http://schemas.openxmlformats.org/officeDocument/2006/relationships/notesSlide" Target="../notesSlides/notesSlide53.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audio" Target="../media/audio7.wav"/><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59.xml.rels><?xml version="1.0" encoding="UTF-8" standalone="yes"?>
<Relationships xmlns="http://schemas.openxmlformats.org/package/2006/relationships"><Relationship Id="rId3" Type="http://schemas.openxmlformats.org/officeDocument/2006/relationships/audio" Target="../media/audio29.wav"/><Relationship Id="rId2" Type="http://schemas.openxmlformats.org/officeDocument/2006/relationships/notesSlide" Target="../notesSlides/notesSlide57.xml"/><Relationship Id="rId1" Type="http://schemas.openxmlformats.org/officeDocument/2006/relationships/slideLayout" Target="../slideLayouts/slideLayout28.xml"/><Relationship Id="rId4" Type="http://schemas.openxmlformats.org/officeDocument/2006/relationships/image" Target="../media/image33.wmf"/></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2.gif"/></Relationships>
</file>

<file path=ppt/slides/_rels/slide60.xml.rels><?xml version="1.0" encoding="UTF-8" standalone="yes"?>
<Relationships xmlns="http://schemas.openxmlformats.org/package/2006/relationships"><Relationship Id="rId3" Type="http://schemas.openxmlformats.org/officeDocument/2006/relationships/audio" Target="../media/audio57.wav"/><Relationship Id="rId2" Type="http://schemas.openxmlformats.org/officeDocument/2006/relationships/notesSlide" Target="../notesSlides/notesSlide58.xml"/><Relationship Id="rId1" Type="http://schemas.openxmlformats.org/officeDocument/2006/relationships/slideLayout" Target="../slideLayouts/slideLayout29.xml"/><Relationship Id="rId4" Type="http://schemas.openxmlformats.org/officeDocument/2006/relationships/image" Target="../media/image34.wmf"/></Relationships>
</file>

<file path=ppt/slides/_rels/slide61.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notesSlide" Target="../notesSlides/notesSlide59.xml"/><Relationship Id="rId1" Type="http://schemas.openxmlformats.org/officeDocument/2006/relationships/slideLayout" Target="../slideLayouts/slideLayout28.xml"/></Relationships>
</file>

<file path=ppt/slides/_rels/slide62.xml.rels><?xml version="1.0" encoding="UTF-8" standalone="yes"?>
<Relationships xmlns="http://schemas.openxmlformats.org/package/2006/relationships"><Relationship Id="rId3" Type="http://schemas.openxmlformats.org/officeDocument/2006/relationships/audio" Target="../media/audio54.wav"/><Relationship Id="rId2" Type="http://schemas.openxmlformats.org/officeDocument/2006/relationships/notesSlide" Target="../notesSlides/notesSlide60.xml"/><Relationship Id="rId1" Type="http://schemas.openxmlformats.org/officeDocument/2006/relationships/slideLayout" Target="../slideLayouts/slideLayout20.xml"/><Relationship Id="rId6" Type="http://schemas.openxmlformats.org/officeDocument/2006/relationships/image" Target="../media/image38.wmf"/><Relationship Id="rId5" Type="http://schemas.openxmlformats.org/officeDocument/2006/relationships/image" Target="../media/image37.wmf"/><Relationship Id="rId4" Type="http://schemas.openxmlformats.org/officeDocument/2006/relationships/image" Target="../media/image36.wmf"/></Relationships>
</file>

<file path=ppt/slides/_rels/slide63.xml.rels><?xml version="1.0" encoding="UTF-8" standalone="yes"?>
<Relationships xmlns="http://schemas.openxmlformats.org/package/2006/relationships"><Relationship Id="rId3" Type="http://schemas.openxmlformats.org/officeDocument/2006/relationships/audio" Target="../media/audio54.wav"/><Relationship Id="rId2" Type="http://schemas.openxmlformats.org/officeDocument/2006/relationships/notesSlide" Target="../notesSlides/notesSlide61.xml"/><Relationship Id="rId1" Type="http://schemas.openxmlformats.org/officeDocument/2006/relationships/slideLayout" Target="../slideLayouts/slideLayout20.xml"/><Relationship Id="rId4" Type="http://schemas.openxmlformats.org/officeDocument/2006/relationships/image" Target="../media/image39.wmf"/></Relationships>
</file>

<file path=ppt/slides/_rels/slide64.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notesSlide" Target="../notesSlides/notesSlide62.xml"/><Relationship Id="rId1" Type="http://schemas.openxmlformats.org/officeDocument/2006/relationships/slideLayout" Target="../slideLayouts/slideLayout30.xml"/></Relationships>
</file>

<file path=ppt/slides/_rels/slide65.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audio" Target="../media/audio18.wav"/><Relationship Id="rId2" Type="http://schemas.openxmlformats.org/officeDocument/2006/relationships/notesSlide" Target="../notesSlides/notesSlide64.xml"/><Relationship Id="rId1" Type="http://schemas.openxmlformats.org/officeDocument/2006/relationships/slideLayout" Target="../slideLayouts/slideLayout17.xml"/></Relationships>
</file>

<file path=ppt/slides/_rels/slide6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audio" Target="../media/audio20.wav"/><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5.xml"/><Relationship Id="rId1" Type="http://schemas.openxmlformats.org/officeDocument/2006/relationships/slideLayout" Target="../slideLayouts/slideLayout13.xml"/><Relationship Id="rId4" Type="http://schemas.openxmlformats.org/officeDocument/2006/relationships/image" Target="../media/image29.wmf"/></Relationships>
</file>

<file path=ppt/slides/_rels/slide69.xml.rels><?xml version="1.0" encoding="UTF-8" standalone="yes"?>
<Relationships xmlns="http://schemas.openxmlformats.org/package/2006/relationships"><Relationship Id="rId3" Type="http://schemas.openxmlformats.org/officeDocument/2006/relationships/audio" Target="../media/audio16.wav"/><Relationship Id="rId2" Type="http://schemas.openxmlformats.org/officeDocument/2006/relationships/notesSlide" Target="../notesSlides/notesSlide6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audio" Target="../media/audio16.wav"/><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3.wmf"/></Relationships>
</file>

<file path=ppt/slides/_rels/slide70.xml.rels><?xml version="1.0" encoding="UTF-8" standalone="yes"?>
<Relationships xmlns="http://schemas.openxmlformats.org/package/2006/relationships"><Relationship Id="rId3" Type="http://schemas.openxmlformats.org/officeDocument/2006/relationships/audio" Target="../media/audio18.wav"/><Relationship Id="rId2" Type="http://schemas.openxmlformats.org/officeDocument/2006/relationships/notesSlide" Target="../notesSlides/notesSlide67.xml"/><Relationship Id="rId1" Type="http://schemas.openxmlformats.org/officeDocument/2006/relationships/slideLayout" Target="../slideLayouts/slideLayout17.xml"/><Relationship Id="rId4" Type="http://schemas.openxmlformats.org/officeDocument/2006/relationships/image" Target="../media/image42.wmf"/></Relationships>
</file>

<file path=ppt/slides/_rels/slide7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audio" Target="../media/audio20.wav"/><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3" Type="http://schemas.openxmlformats.org/officeDocument/2006/relationships/audio" Target="../media/audio16.wav"/><Relationship Id="rId2" Type="http://schemas.openxmlformats.org/officeDocument/2006/relationships/notesSlide" Target="../notesSlides/notesSlide68.xml"/><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9.xml"/><Relationship Id="rId1" Type="http://schemas.openxmlformats.org/officeDocument/2006/relationships/slideLayout" Target="../slideLayouts/slideLayout28.xml"/><Relationship Id="rId4" Type="http://schemas.openxmlformats.org/officeDocument/2006/relationships/image" Target="../media/image29.wmf"/></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3" Type="http://schemas.openxmlformats.org/officeDocument/2006/relationships/audio" Target="../media/audio16.wav"/><Relationship Id="rId2" Type="http://schemas.openxmlformats.org/officeDocument/2006/relationships/notesSlide" Target="../notesSlides/notesSlide71.xml"/><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3" Type="http://schemas.openxmlformats.org/officeDocument/2006/relationships/audio" Target="../media/audio8.wav"/><Relationship Id="rId2" Type="http://schemas.openxmlformats.org/officeDocument/2006/relationships/notesSlide" Target="../notesSlides/notesSlide72.xml"/><Relationship Id="rId1" Type="http://schemas.openxmlformats.org/officeDocument/2006/relationships/slideLayout" Target="../slideLayouts/slideLayout7.xml"/><Relationship Id="rId4" Type="http://schemas.openxmlformats.org/officeDocument/2006/relationships/image" Target="../media/image44.jpeg"/></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4.xml"/><Relationship Id="rId1" Type="http://schemas.openxmlformats.org/officeDocument/2006/relationships/vmlDrawing" Target="../drawings/vmlDrawing5.vml"/><Relationship Id="rId4" Type="http://schemas.openxmlformats.org/officeDocument/2006/relationships/audio" Target="../media/audio59.wav"/></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4.xml"/><Relationship Id="rId1" Type="http://schemas.openxmlformats.org/officeDocument/2006/relationships/vmlDrawing" Target="../drawings/vmlDrawing6.vml"/><Relationship Id="rId6" Type="http://schemas.openxmlformats.org/officeDocument/2006/relationships/oleObject" Target="../embeddings/oleObject1.bin"/><Relationship Id="rId5" Type="http://schemas.openxmlformats.org/officeDocument/2006/relationships/image" Target="../media/image46.wmf"/><Relationship Id="rId4" Type="http://schemas.openxmlformats.org/officeDocument/2006/relationships/audio" Target="../media/audio54.wav"/></Relationships>
</file>

<file path=ppt/slides/_rels/slide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audio" Target="../media/audio54.wav"/><Relationship Id="rId2" Type="http://schemas.openxmlformats.org/officeDocument/2006/relationships/notesSlide" Target="../notesSlides/notesSlide9.xml"/><Relationship Id="rId1" Type="http://schemas.openxmlformats.org/officeDocument/2006/relationships/slideLayout" Target="../slideLayouts/slideLayout17.xml"/><Relationship Id="rId6" Type="http://schemas.openxmlformats.org/officeDocument/2006/relationships/image" Target="../media/image7.wmf"/><Relationship Id="rId5" Type="http://schemas.openxmlformats.org/officeDocument/2006/relationships/image" Target="../media/image6.gif"/><Relationship Id="rId4" Type="http://schemas.openxmlformats.org/officeDocument/2006/relationships/image" Target="../media/image5.gif"/></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822325" y="2149475"/>
            <a:ext cx="7589838" cy="3425825"/>
          </a:xfrm>
        </p:spPr>
        <p:txBody>
          <a:bodyPr/>
          <a:lstStyle/>
          <a:p>
            <a:pPr eaLnBrk="1" hangingPunct="1"/>
            <a:r>
              <a:rPr lang="en-US" smtClean="0"/>
              <a:t>Reading Comprehension</a:t>
            </a:r>
            <a:br>
              <a:rPr lang="en-US" smtClean="0"/>
            </a:br>
            <a:r>
              <a:rPr lang="en-US" smtClean="0"/>
              <a:t>Strategies for Success</a:t>
            </a:r>
          </a:p>
        </p:txBody>
      </p:sp>
      <p:sp>
        <p:nvSpPr>
          <p:cNvPr id="7171" name="Rectangle 3"/>
          <p:cNvSpPr>
            <a:spLocks noGrp="1" noChangeArrowheads="1"/>
          </p:cNvSpPr>
          <p:nvPr>
            <p:ph type="subTitle" idx="4294967295"/>
          </p:nvPr>
        </p:nvSpPr>
        <p:spPr>
          <a:xfrm>
            <a:off x="1371600" y="5075238"/>
            <a:ext cx="6583363" cy="1096962"/>
          </a:xfrm>
        </p:spPr>
        <p:txBody>
          <a:bodyPr/>
          <a:lstStyle/>
          <a:p>
            <a:pPr marL="0" indent="0" algn="ctr" eaLnBrk="1" hangingPunct="1">
              <a:buFont typeface="Wingdings" pitchFamily="2" charset="2"/>
              <a:buNone/>
            </a:pPr>
            <a:endParaRPr lang="en-US" smtClean="0"/>
          </a:p>
          <a:p>
            <a:pPr marL="0" indent="0" algn="ctr" eaLnBrk="1" hangingPunct="1">
              <a:buFont typeface="Wingdings" pitchFamily="2" charset="2"/>
              <a:buNone/>
            </a:pPr>
            <a:r>
              <a:rPr lang="en-US" smtClean="0"/>
              <a:t>Developed by: Teri Crain-Pearce</a:t>
            </a:r>
          </a:p>
          <a:p>
            <a:pPr marL="0" indent="0" algn="ctr" eaLnBrk="1" hangingPunct="1">
              <a:buFont typeface="Wingdings" pitchFamily="2" charset="2"/>
              <a:buNone/>
            </a:pPr>
            <a:endParaRPr lang="en-US" smtClean="0"/>
          </a:p>
        </p:txBody>
      </p:sp>
      <p:pic>
        <p:nvPicPr>
          <p:cNvPr id="14340" name="Picture 4" descr="MMj03544990000[1]"/>
          <p:cNvPicPr>
            <a:picLocks noChangeAspect="1" noChangeArrowheads="1" noCrop="1"/>
          </p:cNvPicPr>
          <p:nvPr/>
        </p:nvPicPr>
        <p:blipFill>
          <a:blip r:embed="rId3" cstate="print"/>
          <a:srcRect/>
          <a:stretch>
            <a:fillRect/>
          </a:stretch>
        </p:blipFill>
        <p:spPr bwMode="auto">
          <a:xfrm>
            <a:off x="2819400" y="457200"/>
            <a:ext cx="3581400" cy="2620963"/>
          </a:xfrm>
          <a:prstGeom prst="rect">
            <a:avLst/>
          </a:prstGeom>
          <a:noFill/>
          <a:ln w="9525">
            <a:noFill/>
            <a:miter lim="800000"/>
            <a:headEnd/>
            <a:tailEnd/>
          </a:ln>
        </p:spPr>
      </p:pic>
    </p:spTree>
  </p:cSld>
  <p:clrMapOvr>
    <a:masterClrMapping/>
  </p:clrMapOvr>
  <p:transition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20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wipe(left)">
                                      <p:cBhvr>
                                        <p:cTn id="12" dur="500"/>
                                        <p:tgtEl>
                                          <p:spTgt spid="717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build="p"/>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Thinking About Reading</a:t>
            </a:r>
          </a:p>
        </p:txBody>
      </p:sp>
      <p:graphicFrame>
        <p:nvGraphicFramePr>
          <p:cNvPr id="61452" name="Group 12"/>
          <p:cNvGraphicFramePr>
            <a:graphicFrameLocks noGrp="1"/>
          </p:cNvGraphicFramePr>
          <p:nvPr>
            <p:ph idx="1"/>
          </p:nvPr>
        </p:nvGraphicFramePr>
        <p:xfrm>
          <a:off x="381000" y="1600200"/>
          <a:ext cx="8458200" cy="4876800"/>
        </p:xfrm>
        <a:graphic>
          <a:graphicData uri="http://schemas.openxmlformats.org/drawingml/2006/table">
            <a:tbl>
              <a:tblPr/>
              <a:tblGrid>
                <a:gridCol w="4229100"/>
                <a:gridCol w="4229100"/>
              </a:tblGrid>
              <a:tr h="487680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smtClean="0">
                          <a:ln>
                            <a:noFill/>
                          </a:ln>
                          <a:solidFill>
                            <a:schemeClr val="tx1"/>
                          </a:solidFill>
                          <a:effectLst/>
                          <a:latin typeface="Arial" charset="0"/>
                        </a:rPr>
                        <a:t>List reading behaviors students do to understand text.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smtClean="0">
                          <a:ln>
                            <a:noFill/>
                          </a:ln>
                          <a:solidFill>
                            <a:schemeClr val="tx1"/>
                          </a:solidFill>
                          <a:effectLst/>
                          <a:latin typeface="Arial" charset="0"/>
                        </a:rPr>
                        <a:t>Name what readers’ do on “tricky” words?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563" name="Text Box 14"/>
          <p:cNvSpPr txBox="1">
            <a:spLocks noChangeArrowheads="1"/>
          </p:cNvSpPr>
          <p:nvPr/>
        </p:nvSpPr>
        <p:spPr bwMode="auto">
          <a:xfrm>
            <a:off x="5394325" y="2093913"/>
            <a:ext cx="184150" cy="366712"/>
          </a:xfrm>
          <a:prstGeom prst="rect">
            <a:avLst/>
          </a:prstGeom>
          <a:noFill/>
          <a:ln w="9525">
            <a:noFill/>
            <a:miter lim="800000"/>
            <a:headEnd/>
            <a:tailEnd/>
          </a:ln>
        </p:spPr>
        <p:txBody>
          <a:bodyPr wrap="none">
            <a:spAutoFit/>
          </a:bodyPr>
          <a:lstStyle/>
          <a:p>
            <a:pPr algn="ctr" eaLnBrk="0" hangingPunct="0"/>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Comprehension</a:t>
            </a:r>
          </a:p>
        </p:txBody>
      </p:sp>
      <p:sp>
        <p:nvSpPr>
          <p:cNvPr id="20483" name="Rectangle 3"/>
          <p:cNvSpPr>
            <a:spLocks noGrp="1" noChangeArrowheads="1"/>
          </p:cNvSpPr>
          <p:nvPr>
            <p:ph type="body" idx="1"/>
          </p:nvPr>
        </p:nvSpPr>
        <p:spPr>
          <a:xfrm>
            <a:off x="457200" y="1600200"/>
            <a:ext cx="7162800" cy="4530725"/>
          </a:xfrm>
        </p:spPr>
        <p:txBody>
          <a:bodyPr/>
          <a:lstStyle/>
          <a:p>
            <a:pPr eaLnBrk="1" hangingPunct="1">
              <a:buFont typeface="Wingdings" pitchFamily="2" charset="2"/>
              <a:buNone/>
            </a:pPr>
            <a:r>
              <a:rPr lang="en-US" smtClean="0"/>
              <a:t>   </a:t>
            </a:r>
            <a:r>
              <a:rPr lang="en-US" sz="2100" smtClean="0"/>
              <a:t>The important thing about reading comprehension is you think about it.</a:t>
            </a:r>
          </a:p>
          <a:p>
            <a:pPr eaLnBrk="1" hangingPunct="1">
              <a:buFont typeface="Wingdings" pitchFamily="2" charset="2"/>
              <a:buNone/>
            </a:pPr>
            <a:r>
              <a:rPr lang="en-US" sz="2100" smtClean="0"/>
              <a:t>    It’s like a puzzle, </a:t>
            </a:r>
          </a:p>
          <a:p>
            <a:pPr eaLnBrk="1" hangingPunct="1">
              <a:buFont typeface="Wingdings" pitchFamily="2" charset="2"/>
              <a:buNone/>
            </a:pPr>
            <a:r>
              <a:rPr lang="en-US" sz="2100" smtClean="0"/>
              <a:t>    you take it apart,</a:t>
            </a:r>
          </a:p>
          <a:p>
            <a:pPr eaLnBrk="1" hangingPunct="1">
              <a:buFont typeface="Wingdings" pitchFamily="2" charset="2"/>
              <a:buNone/>
            </a:pPr>
            <a:r>
              <a:rPr lang="en-US" sz="2100" smtClean="0"/>
              <a:t>    put the corners together </a:t>
            </a:r>
          </a:p>
          <a:p>
            <a:pPr eaLnBrk="1" hangingPunct="1">
              <a:buFont typeface="Wingdings" pitchFamily="2" charset="2"/>
              <a:buNone/>
            </a:pPr>
            <a:r>
              <a:rPr lang="en-US" sz="2100" smtClean="0"/>
              <a:t>    and then fill in the middle. </a:t>
            </a:r>
          </a:p>
          <a:p>
            <a:pPr eaLnBrk="1" hangingPunct="1">
              <a:buFont typeface="Wingdings" pitchFamily="2" charset="2"/>
              <a:buNone/>
            </a:pPr>
            <a:r>
              <a:rPr lang="en-US" sz="2100" smtClean="0"/>
              <a:t>    The pieces are characters we love and problems to </a:t>
            </a:r>
          </a:p>
          <a:p>
            <a:pPr eaLnBrk="1" hangingPunct="1">
              <a:buFont typeface="Wingdings" pitchFamily="2" charset="2"/>
              <a:buNone/>
            </a:pPr>
            <a:r>
              <a:rPr lang="en-US" sz="2100" smtClean="0"/>
              <a:t>    solve. Sometimes it’s like a jigsaw </a:t>
            </a:r>
          </a:p>
          <a:p>
            <a:pPr eaLnBrk="1" hangingPunct="1">
              <a:buFont typeface="Wingdings" pitchFamily="2" charset="2"/>
              <a:buNone/>
            </a:pPr>
            <a:r>
              <a:rPr lang="en-US" sz="2100" smtClean="0"/>
              <a:t>    brain-stretcher that fills your mind with</a:t>
            </a:r>
          </a:p>
          <a:p>
            <a:pPr eaLnBrk="1" hangingPunct="1">
              <a:buFont typeface="Wingdings" pitchFamily="2" charset="2"/>
              <a:buNone/>
            </a:pPr>
            <a:r>
              <a:rPr lang="en-US" sz="2100" smtClean="0"/>
              <a:t>    facts. But the important thing about reading comprehension is you think about it.</a:t>
            </a:r>
          </a:p>
          <a:p>
            <a:pPr eaLnBrk="1" hangingPunct="1">
              <a:buFont typeface="Wingdings" pitchFamily="2" charset="2"/>
              <a:buNone/>
            </a:pPr>
            <a:endParaRPr lang="en-US" sz="2100" smtClean="0"/>
          </a:p>
          <a:p>
            <a:pPr eaLnBrk="1" hangingPunct="1">
              <a:buFont typeface="Wingdings" pitchFamily="2" charset="2"/>
              <a:buNone/>
            </a:pPr>
            <a:endParaRPr lang="en-US" smtClean="0"/>
          </a:p>
        </p:txBody>
      </p:sp>
      <p:pic>
        <p:nvPicPr>
          <p:cNvPr id="24580" name="Picture 4" descr="MMj02832480000[1]"/>
          <p:cNvPicPr>
            <a:picLocks noChangeAspect="1" noChangeArrowheads="1" noCrop="1"/>
          </p:cNvPicPr>
          <p:nvPr/>
        </p:nvPicPr>
        <p:blipFill>
          <a:blip r:embed="rId3" cstate="print"/>
          <a:srcRect/>
          <a:stretch>
            <a:fillRect/>
          </a:stretch>
        </p:blipFill>
        <p:spPr bwMode="auto">
          <a:xfrm>
            <a:off x="5410200" y="150813"/>
            <a:ext cx="2895600" cy="1689100"/>
          </a:xfrm>
          <a:prstGeom prst="rect">
            <a:avLst/>
          </a:prstGeom>
          <a:noFill/>
          <a:ln w="9525">
            <a:noFill/>
            <a:miter lim="800000"/>
            <a:headEnd/>
            <a:tailEnd/>
          </a:ln>
        </p:spPr>
      </p:pic>
      <p:pic>
        <p:nvPicPr>
          <p:cNvPr id="24581" name="Picture 5" descr="MMj03157690000[1]"/>
          <p:cNvPicPr>
            <a:picLocks noChangeAspect="1" noChangeArrowheads="1" noCrop="1"/>
          </p:cNvPicPr>
          <p:nvPr/>
        </p:nvPicPr>
        <p:blipFill>
          <a:blip r:embed="rId4" cstate="print"/>
          <a:srcRect/>
          <a:stretch>
            <a:fillRect/>
          </a:stretch>
        </p:blipFill>
        <p:spPr bwMode="auto">
          <a:xfrm>
            <a:off x="7086600" y="2514600"/>
            <a:ext cx="1714500" cy="1635125"/>
          </a:xfrm>
          <a:prstGeom prst="rect">
            <a:avLst/>
          </a:prstGeom>
          <a:noFill/>
          <a:ln w="9525">
            <a:noFill/>
            <a:miter lim="800000"/>
            <a:headEnd/>
            <a:tailEnd/>
          </a:ln>
        </p:spPr>
      </p:pic>
      <p:pic>
        <p:nvPicPr>
          <p:cNvPr id="24582" name="Picture 6" descr="MCj03115260000[1]"/>
          <p:cNvPicPr>
            <a:picLocks noChangeAspect="1" noChangeArrowheads="1"/>
          </p:cNvPicPr>
          <p:nvPr/>
        </p:nvPicPr>
        <p:blipFill>
          <a:blip r:embed="rId5" cstate="print"/>
          <a:srcRect/>
          <a:stretch>
            <a:fillRect/>
          </a:stretch>
        </p:blipFill>
        <p:spPr bwMode="auto">
          <a:xfrm>
            <a:off x="304800" y="5759450"/>
            <a:ext cx="1066800" cy="8445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dissolve">
                                      <p:cBhvr>
                                        <p:cTn id="7" dur="500"/>
                                        <p:tgtEl>
                                          <p:spTgt spid="2048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483">
                                            <p:txEl>
                                              <p:pRg st="0" end="0"/>
                                            </p:txEl>
                                          </p:spTgt>
                                        </p:tgtEl>
                                        <p:attrNameLst>
                                          <p:attrName>style.visibility</p:attrName>
                                        </p:attrNameLst>
                                      </p:cBhvr>
                                      <p:to>
                                        <p:strVal val="visible"/>
                                      </p:to>
                                    </p:set>
                                    <p:animEffect transition="in" filter="dissolve">
                                      <p:cBhvr>
                                        <p:cTn id="12" dur="500"/>
                                        <p:tgtEl>
                                          <p:spTgt spid="2048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483">
                                            <p:txEl>
                                              <p:pRg st="1" end="1"/>
                                            </p:txEl>
                                          </p:spTgt>
                                        </p:tgtEl>
                                        <p:attrNameLst>
                                          <p:attrName>style.visibility</p:attrName>
                                        </p:attrNameLst>
                                      </p:cBhvr>
                                      <p:to>
                                        <p:strVal val="visible"/>
                                      </p:to>
                                    </p:set>
                                    <p:animEffect transition="in" filter="dissolve">
                                      <p:cBhvr>
                                        <p:cTn id="17" dur="500"/>
                                        <p:tgtEl>
                                          <p:spTgt spid="2048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0483">
                                            <p:txEl>
                                              <p:pRg st="2" end="2"/>
                                            </p:txEl>
                                          </p:spTgt>
                                        </p:tgtEl>
                                        <p:attrNameLst>
                                          <p:attrName>style.visibility</p:attrName>
                                        </p:attrNameLst>
                                      </p:cBhvr>
                                      <p:to>
                                        <p:strVal val="visible"/>
                                      </p:to>
                                    </p:set>
                                    <p:animEffect transition="in" filter="dissolve">
                                      <p:cBhvr>
                                        <p:cTn id="22" dur="500"/>
                                        <p:tgtEl>
                                          <p:spTgt spid="2048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0483">
                                            <p:txEl>
                                              <p:pRg st="3" end="3"/>
                                            </p:txEl>
                                          </p:spTgt>
                                        </p:tgtEl>
                                        <p:attrNameLst>
                                          <p:attrName>style.visibility</p:attrName>
                                        </p:attrNameLst>
                                      </p:cBhvr>
                                      <p:to>
                                        <p:strVal val="visible"/>
                                      </p:to>
                                    </p:set>
                                    <p:animEffect transition="in" filter="dissolve">
                                      <p:cBhvr>
                                        <p:cTn id="27" dur="500"/>
                                        <p:tgtEl>
                                          <p:spTgt spid="2048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20483">
                                            <p:txEl>
                                              <p:pRg st="4" end="4"/>
                                            </p:txEl>
                                          </p:spTgt>
                                        </p:tgtEl>
                                        <p:attrNameLst>
                                          <p:attrName>style.visibility</p:attrName>
                                        </p:attrNameLst>
                                      </p:cBhvr>
                                      <p:to>
                                        <p:strVal val="visible"/>
                                      </p:to>
                                    </p:set>
                                    <p:animEffect transition="in" filter="dissolve">
                                      <p:cBhvr>
                                        <p:cTn id="32" dur="500"/>
                                        <p:tgtEl>
                                          <p:spTgt spid="20483">
                                            <p:txEl>
                                              <p:pRg st="4" end="4"/>
                                            </p:txEl>
                                          </p:spTgt>
                                        </p:tgtEl>
                                      </p:cBhvr>
                                    </p:animEffect>
                                  </p:childTnLst>
                                </p:cTn>
                              </p:par>
                              <p:par>
                                <p:cTn id="33" presetID="9" presetClass="entr" presetSubtype="0" fill="hold" nodeType="withEffect">
                                  <p:stCondLst>
                                    <p:cond delay="0"/>
                                  </p:stCondLst>
                                  <p:childTnLst>
                                    <p:set>
                                      <p:cBhvr>
                                        <p:cTn id="34" dur="1" fill="hold">
                                          <p:stCondLst>
                                            <p:cond delay="0"/>
                                          </p:stCondLst>
                                        </p:cTn>
                                        <p:tgtEl>
                                          <p:spTgt spid="20483">
                                            <p:txEl>
                                              <p:pRg st="5" end="5"/>
                                            </p:txEl>
                                          </p:spTgt>
                                        </p:tgtEl>
                                        <p:attrNameLst>
                                          <p:attrName>style.visibility</p:attrName>
                                        </p:attrNameLst>
                                      </p:cBhvr>
                                      <p:to>
                                        <p:strVal val="visible"/>
                                      </p:to>
                                    </p:set>
                                    <p:animEffect transition="in" filter="dissolve">
                                      <p:cBhvr>
                                        <p:cTn id="35" dur="500"/>
                                        <p:tgtEl>
                                          <p:spTgt spid="20483">
                                            <p:txEl>
                                              <p:pRg st="5" end="5"/>
                                            </p:txEl>
                                          </p:spTgt>
                                        </p:tgtEl>
                                      </p:cBhvr>
                                    </p:animEffect>
                                  </p:childTnLst>
                                </p:cTn>
                              </p:par>
                              <p:par>
                                <p:cTn id="36" presetID="9" presetClass="entr" presetSubtype="0" fill="hold" nodeType="withEffect">
                                  <p:stCondLst>
                                    <p:cond delay="0"/>
                                  </p:stCondLst>
                                  <p:childTnLst>
                                    <p:set>
                                      <p:cBhvr>
                                        <p:cTn id="37" dur="1" fill="hold">
                                          <p:stCondLst>
                                            <p:cond delay="0"/>
                                          </p:stCondLst>
                                        </p:cTn>
                                        <p:tgtEl>
                                          <p:spTgt spid="20483">
                                            <p:txEl>
                                              <p:pRg st="6" end="6"/>
                                            </p:txEl>
                                          </p:spTgt>
                                        </p:tgtEl>
                                        <p:attrNameLst>
                                          <p:attrName>style.visibility</p:attrName>
                                        </p:attrNameLst>
                                      </p:cBhvr>
                                      <p:to>
                                        <p:strVal val="visible"/>
                                      </p:to>
                                    </p:set>
                                    <p:animEffect transition="in" filter="dissolve">
                                      <p:cBhvr>
                                        <p:cTn id="38" dur="500"/>
                                        <p:tgtEl>
                                          <p:spTgt spid="20483">
                                            <p:txEl>
                                              <p:pRg st="6" end="6"/>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20483">
                                            <p:txEl>
                                              <p:pRg st="7" end="7"/>
                                            </p:txEl>
                                          </p:spTgt>
                                        </p:tgtEl>
                                        <p:attrNameLst>
                                          <p:attrName>style.visibility</p:attrName>
                                        </p:attrNameLst>
                                      </p:cBhvr>
                                      <p:to>
                                        <p:strVal val="visible"/>
                                      </p:to>
                                    </p:set>
                                    <p:animEffect transition="in" filter="dissolve">
                                      <p:cBhvr>
                                        <p:cTn id="43" dur="500"/>
                                        <p:tgtEl>
                                          <p:spTgt spid="20483">
                                            <p:txEl>
                                              <p:pRg st="7" end="7"/>
                                            </p:txEl>
                                          </p:spTgt>
                                        </p:tgtEl>
                                      </p:cBhvr>
                                    </p:animEffect>
                                  </p:childTnLst>
                                </p:cTn>
                              </p:par>
                              <p:par>
                                <p:cTn id="44" presetID="9" presetClass="entr" presetSubtype="0" fill="hold" nodeType="withEffect">
                                  <p:stCondLst>
                                    <p:cond delay="0"/>
                                  </p:stCondLst>
                                  <p:childTnLst>
                                    <p:set>
                                      <p:cBhvr>
                                        <p:cTn id="45" dur="1" fill="hold">
                                          <p:stCondLst>
                                            <p:cond delay="0"/>
                                          </p:stCondLst>
                                        </p:cTn>
                                        <p:tgtEl>
                                          <p:spTgt spid="20483">
                                            <p:txEl>
                                              <p:pRg st="8" end="8"/>
                                            </p:txEl>
                                          </p:spTgt>
                                        </p:tgtEl>
                                        <p:attrNameLst>
                                          <p:attrName>style.visibility</p:attrName>
                                        </p:attrNameLst>
                                      </p:cBhvr>
                                      <p:to>
                                        <p:strVal val="visible"/>
                                      </p:to>
                                    </p:set>
                                    <p:animEffect transition="in" filter="dissolve">
                                      <p:cBhvr>
                                        <p:cTn id="46" dur="500"/>
                                        <p:tgtEl>
                                          <p:spTgt spid="2048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19125" y="533400"/>
            <a:ext cx="8067675" cy="884238"/>
          </a:xfrm>
        </p:spPr>
        <p:txBody>
          <a:bodyPr/>
          <a:lstStyle/>
          <a:p>
            <a:pPr eaLnBrk="1" hangingPunct="1"/>
            <a:r>
              <a:rPr lang="en-US" sz="3800" smtClean="0"/>
              <a:t>Reflection: Classroom Conversations with Kids</a:t>
            </a:r>
            <a:br>
              <a:rPr lang="en-US" sz="3800" smtClean="0"/>
            </a:br>
            <a:r>
              <a:rPr lang="en-US" sz="3800" smtClean="0"/>
              <a:t> </a:t>
            </a:r>
          </a:p>
        </p:txBody>
      </p:sp>
      <p:sp>
        <p:nvSpPr>
          <p:cNvPr id="130051" name="Rectangle 3"/>
          <p:cNvSpPr>
            <a:spLocks noGrp="1" noChangeArrowheads="1"/>
          </p:cNvSpPr>
          <p:nvPr>
            <p:ph type="body" idx="1"/>
          </p:nvPr>
        </p:nvSpPr>
        <p:spPr>
          <a:xfrm>
            <a:off x="838200" y="2286000"/>
            <a:ext cx="7086600" cy="2819400"/>
          </a:xfrm>
        </p:spPr>
        <p:txBody>
          <a:bodyPr/>
          <a:lstStyle/>
          <a:p>
            <a:pPr eaLnBrk="1" hangingPunct="1">
              <a:buFont typeface="Wingdings" pitchFamily="2" charset="2"/>
              <a:buNone/>
            </a:pPr>
            <a:r>
              <a:rPr lang="en-US" i="1" smtClean="0"/>
              <a:t>    Are  our conversations a safe and  challenging place for kids to risk their thinking and observe our modeling?</a:t>
            </a:r>
          </a:p>
        </p:txBody>
      </p:sp>
    </p:spTree>
  </p:cSld>
  <p:clrMapOvr>
    <a:masterClrMapping/>
  </p:clrMapOvr>
  <p:transition spd="slow">
    <p:wheel spokes="8"/>
    <p:sndAc>
      <p:stSnd>
        <p:snd r:embed="rId3" name="voltag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30051">
                                            <p:txEl>
                                              <p:pRg st="0" end="0"/>
                                            </p:txEl>
                                          </p:spTgt>
                                        </p:tgtEl>
                                        <p:attrNameLst>
                                          <p:attrName>style.visibility</p:attrName>
                                        </p:attrNameLst>
                                      </p:cBhvr>
                                      <p:to>
                                        <p:strVal val="visible"/>
                                      </p:to>
                                    </p:set>
                                    <p:anim calcmode="lin" valueType="num">
                                      <p:cBhvr additive="base">
                                        <p:cTn id="7" dur="2000" fill="hold"/>
                                        <p:tgtEl>
                                          <p:spTgt spid="130051">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1300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nodeType="clickEffect">
                                  <p:stCondLst>
                                    <p:cond delay="0"/>
                                  </p:stCondLst>
                                  <p:childTnLst>
                                    <p:animScale>
                                      <p:cBhvr>
                                        <p:cTn id="12" dur="2000" fill="hold"/>
                                        <p:tgtEl>
                                          <p:spTgt spid="130051">
                                            <p:txEl>
                                              <p:pRg st="0" end="0"/>
                                            </p:txEl>
                                          </p:spTgt>
                                        </p:tgtEl>
                                      </p:cBhvr>
                                      <p:by x="15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1"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143000" y="228600"/>
            <a:ext cx="7793038" cy="762000"/>
          </a:xfrm>
        </p:spPr>
        <p:txBody>
          <a:bodyPr/>
          <a:lstStyle/>
          <a:p>
            <a:pPr eaLnBrk="1" hangingPunct="1"/>
            <a:r>
              <a:rPr lang="en-US" b="1" smtClean="0"/>
              <a:t>Research Based Strategies</a:t>
            </a:r>
          </a:p>
        </p:txBody>
      </p:sp>
      <p:graphicFrame>
        <p:nvGraphicFramePr>
          <p:cNvPr id="1026" name="Diagram 3"/>
          <p:cNvGraphicFramePr>
            <a:graphicFrameLocks/>
          </p:cNvGraphicFramePr>
          <p:nvPr>
            <p:ph type="dgm" idx="1"/>
          </p:nvPr>
        </p:nvGraphicFramePr>
        <p:xfrm>
          <a:off x="838200" y="1219200"/>
          <a:ext cx="7651750" cy="4984750"/>
        </p:xfrm>
        <a:graphic>
          <a:graphicData uri="http://schemas.openxmlformats.org/drawingml/2006/compatibility">
            <com:legacyDrawing xmlns:com="http://schemas.openxmlformats.org/drawingml/2006/compatibility" spid="_x0000_s1026"/>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p:cTn id="7" dur="500" fill="hold"/>
                                        <p:tgtEl>
                                          <p:spTgt spid="17410"/>
                                        </p:tgtEl>
                                        <p:attrNameLst>
                                          <p:attrName>ppt_w</p:attrName>
                                        </p:attrNameLst>
                                      </p:cBhvr>
                                      <p:tavLst>
                                        <p:tav tm="0">
                                          <p:val>
                                            <p:fltVal val="0"/>
                                          </p:val>
                                        </p:tav>
                                        <p:tav tm="100000">
                                          <p:val>
                                            <p:strVal val="#ppt_w"/>
                                          </p:val>
                                        </p:tav>
                                      </p:tavLst>
                                    </p:anim>
                                    <p:anim calcmode="lin" valueType="num">
                                      <p:cBhvr>
                                        <p:cTn id="8" dur="500" fill="hold"/>
                                        <p:tgtEl>
                                          <p:spTgt spid="17410"/>
                                        </p:tgtEl>
                                        <p:attrNameLst>
                                          <p:attrName>ppt_h</p:attrName>
                                        </p:attrNameLst>
                                      </p:cBhvr>
                                      <p:tavLst>
                                        <p:tav tm="0">
                                          <p:val>
                                            <p:fltVal val="0"/>
                                          </p:val>
                                        </p:tav>
                                        <p:tav tm="100000">
                                          <p:val>
                                            <p:strVal val="#ppt_h"/>
                                          </p:val>
                                        </p:tav>
                                      </p:tavLst>
                                    </p:anim>
                                    <p:anim calcmode="lin" valueType="num">
                                      <p:cBhvr>
                                        <p:cTn id="9" dur="500" fill="hold"/>
                                        <p:tgtEl>
                                          <p:spTgt spid="17410"/>
                                        </p:tgtEl>
                                        <p:attrNameLst>
                                          <p:attrName>style.rotation</p:attrName>
                                        </p:attrNameLst>
                                      </p:cBhvr>
                                      <p:tavLst>
                                        <p:tav tm="0">
                                          <p:val>
                                            <p:fltVal val="360"/>
                                          </p:val>
                                        </p:tav>
                                        <p:tav tm="100000">
                                          <p:val>
                                            <p:fltVal val="0"/>
                                          </p:val>
                                        </p:tav>
                                      </p:tavLst>
                                    </p:anim>
                                    <p:animEffect transition="in" filter="fade">
                                      <p:cBhvr>
                                        <p:cTn id="10" dur="5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a:xfrm>
            <a:off x="228600" y="304800"/>
            <a:ext cx="8555038" cy="762000"/>
          </a:xfrm>
        </p:spPr>
        <p:txBody>
          <a:bodyPr/>
          <a:lstStyle/>
          <a:p>
            <a:pPr eaLnBrk="1" hangingPunct="1"/>
            <a:r>
              <a:rPr lang="en-US" sz="2800" b="1" smtClean="0"/>
              <a:t>Research Based Strategies in Houghton-Mifflin</a:t>
            </a:r>
          </a:p>
        </p:txBody>
      </p:sp>
      <p:graphicFrame>
        <p:nvGraphicFramePr>
          <p:cNvPr id="2050" name="Diagram 3"/>
          <p:cNvGraphicFramePr>
            <a:graphicFrameLocks/>
          </p:cNvGraphicFramePr>
          <p:nvPr>
            <p:ph type="dgm" idx="1"/>
          </p:nvPr>
        </p:nvGraphicFramePr>
        <p:xfrm>
          <a:off x="838200" y="1219200"/>
          <a:ext cx="7651750" cy="4984750"/>
        </p:xfrm>
        <a:graphic>
          <a:graphicData uri="http://schemas.openxmlformats.org/drawingml/2006/compatibility">
            <com:legacyDrawing xmlns:com="http://schemas.openxmlformats.org/drawingml/2006/compatibility" spid="_x0000_s2050"/>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12322"/>
                                        </p:tgtEl>
                                        <p:attrNameLst>
                                          <p:attrName>style.visibility</p:attrName>
                                        </p:attrNameLst>
                                      </p:cBhvr>
                                      <p:to>
                                        <p:strVal val="visible"/>
                                      </p:to>
                                    </p:set>
                                    <p:anim calcmode="lin" valueType="num">
                                      <p:cBhvr>
                                        <p:cTn id="7" dur="500" fill="hold"/>
                                        <p:tgtEl>
                                          <p:spTgt spid="312322"/>
                                        </p:tgtEl>
                                        <p:attrNameLst>
                                          <p:attrName>ppt_w</p:attrName>
                                        </p:attrNameLst>
                                      </p:cBhvr>
                                      <p:tavLst>
                                        <p:tav tm="0">
                                          <p:val>
                                            <p:fltVal val="0"/>
                                          </p:val>
                                        </p:tav>
                                        <p:tav tm="100000">
                                          <p:val>
                                            <p:strVal val="#ppt_w"/>
                                          </p:val>
                                        </p:tav>
                                      </p:tavLst>
                                    </p:anim>
                                    <p:anim calcmode="lin" valueType="num">
                                      <p:cBhvr>
                                        <p:cTn id="8" dur="500" fill="hold"/>
                                        <p:tgtEl>
                                          <p:spTgt spid="312322"/>
                                        </p:tgtEl>
                                        <p:attrNameLst>
                                          <p:attrName>ppt_h</p:attrName>
                                        </p:attrNameLst>
                                      </p:cBhvr>
                                      <p:tavLst>
                                        <p:tav tm="0">
                                          <p:val>
                                            <p:fltVal val="0"/>
                                          </p:val>
                                        </p:tav>
                                        <p:tav tm="100000">
                                          <p:val>
                                            <p:strVal val="#ppt_h"/>
                                          </p:val>
                                        </p:tav>
                                      </p:tavLst>
                                    </p:anim>
                                    <p:anim calcmode="lin" valueType="num">
                                      <p:cBhvr>
                                        <p:cTn id="9" dur="500" fill="hold"/>
                                        <p:tgtEl>
                                          <p:spTgt spid="312322"/>
                                        </p:tgtEl>
                                        <p:attrNameLst>
                                          <p:attrName>style.rotation</p:attrName>
                                        </p:attrNameLst>
                                      </p:cBhvr>
                                      <p:tavLst>
                                        <p:tav tm="0">
                                          <p:val>
                                            <p:fltVal val="360"/>
                                          </p:val>
                                        </p:tav>
                                        <p:tav tm="100000">
                                          <p:val>
                                            <p:fltVal val="0"/>
                                          </p:val>
                                        </p:tav>
                                      </p:tavLst>
                                    </p:anim>
                                    <p:animEffect transition="in" filter="fade">
                                      <p:cBhvr>
                                        <p:cTn id="10" dur="500"/>
                                        <p:tgtEl>
                                          <p:spTgt spid="3123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533400" y="228600"/>
            <a:ext cx="8305800" cy="1295400"/>
          </a:xfrm>
        </p:spPr>
        <p:txBody>
          <a:bodyPr/>
          <a:lstStyle/>
          <a:p>
            <a:pPr eaLnBrk="1" hangingPunct="1"/>
            <a:r>
              <a:rPr lang="en-US" sz="3200" b="1" smtClean="0"/>
              <a:t>Comprehension Strategy Instruction</a:t>
            </a:r>
          </a:p>
        </p:txBody>
      </p:sp>
      <p:sp>
        <p:nvSpPr>
          <p:cNvPr id="36867" name="Text Box 3"/>
          <p:cNvSpPr txBox="1">
            <a:spLocks noChangeArrowheads="1"/>
          </p:cNvSpPr>
          <p:nvPr/>
        </p:nvSpPr>
        <p:spPr bwMode="auto">
          <a:xfrm>
            <a:off x="4724400" y="1676400"/>
            <a:ext cx="3505200" cy="3500438"/>
          </a:xfrm>
          <a:prstGeom prst="rect">
            <a:avLst/>
          </a:prstGeom>
          <a:noFill/>
          <a:ln w="9525">
            <a:noFill/>
            <a:miter lim="800000"/>
            <a:headEnd/>
            <a:tailEnd/>
          </a:ln>
          <a:effectLst/>
        </p:spPr>
        <p:txBody>
          <a:bodyPr>
            <a:spAutoFit/>
          </a:bodyPr>
          <a:lstStyle/>
          <a:p>
            <a:pPr>
              <a:spcBef>
                <a:spcPct val="20000"/>
              </a:spcBef>
              <a:defRPr/>
            </a:pPr>
            <a:r>
              <a:rPr lang="en-US" sz="3200">
                <a:effectLst>
                  <a:outerShdw blurRad="38100" dist="38100" dir="2700000" algn="tl">
                    <a:srgbClr val="C0C0C0"/>
                  </a:outerShdw>
                </a:effectLst>
                <a:latin typeface="Optima" pitchFamily="34" charset="0"/>
                <a:cs typeface="Arial" charset="0"/>
              </a:rPr>
              <a:t>Predict/ Infer</a:t>
            </a:r>
          </a:p>
          <a:p>
            <a:pPr>
              <a:spcBef>
                <a:spcPct val="20000"/>
              </a:spcBef>
              <a:defRPr/>
            </a:pPr>
            <a:r>
              <a:rPr lang="en-US" sz="3200">
                <a:effectLst>
                  <a:outerShdw blurRad="38100" dist="38100" dir="2700000" algn="tl">
                    <a:srgbClr val="C0C0C0"/>
                  </a:outerShdw>
                </a:effectLst>
                <a:latin typeface="Optima" pitchFamily="34" charset="0"/>
                <a:cs typeface="Arial" charset="0"/>
              </a:rPr>
              <a:t>Question</a:t>
            </a:r>
          </a:p>
          <a:p>
            <a:pPr>
              <a:spcBef>
                <a:spcPct val="20000"/>
              </a:spcBef>
              <a:defRPr/>
            </a:pPr>
            <a:r>
              <a:rPr lang="en-US" sz="3200">
                <a:effectLst>
                  <a:outerShdw blurRad="38100" dist="38100" dir="2700000" algn="tl">
                    <a:srgbClr val="C0C0C0"/>
                  </a:outerShdw>
                </a:effectLst>
                <a:latin typeface="Optima" pitchFamily="34" charset="0"/>
                <a:cs typeface="Arial" charset="0"/>
              </a:rPr>
              <a:t>Monitor/ Clarify</a:t>
            </a:r>
          </a:p>
          <a:p>
            <a:pPr>
              <a:spcBef>
                <a:spcPct val="20000"/>
              </a:spcBef>
              <a:defRPr/>
            </a:pPr>
            <a:r>
              <a:rPr lang="en-US" sz="3200">
                <a:effectLst>
                  <a:outerShdw blurRad="38100" dist="38100" dir="2700000" algn="tl">
                    <a:srgbClr val="C0C0C0"/>
                  </a:outerShdw>
                </a:effectLst>
                <a:latin typeface="Optima" pitchFamily="34" charset="0"/>
                <a:cs typeface="Arial" charset="0"/>
              </a:rPr>
              <a:t>Evaluate</a:t>
            </a:r>
          </a:p>
          <a:p>
            <a:pPr>
              <a:spcBef>
                <a:spcPct val="20000"/>
              </a:spcBef>
              <a:defRPr/>
            </a:pPr>
            <a:r>
              <a:rPr lang="en-US" sz="3200">
                <a:effectLst>
                  <a:outerShdw blurRad="38100" dist="38100" dir="2700000" algn="tl">
                    <a:srgbClr val="C0C0C0"/>
                  </a:outerShdw>
                </a:effectLst>
                <a:latin typeface="Optima" pitchFamily="34" charset="0"/>
                <a:cs typeface="Arial" charset="0"/>
              </a:rPr>
              <a:t>Summarize</a:t>
            </a:r>
          </a:p>
          <a:p>
            <a:pPr>
              <a:spcBef>
                <a:spcPct val="20000"/>
              </a:spcBef>
              <a:defRPr/>
            </a:pPr>
            <a:r>
              <a:rPr lang="en-US" sz="3200">
                <a:effectLst>
                  <a:outerShdw blurRad="38100" dist="38100" dir="2700000" algn="tl">
                    <a:srgbClr val="C0C0C0"/>
                  </a:outerShdw>
                </a:effectLst>
                <a:latin typeface="Optima" pitchFamily="34" charset="0"/>
                <a:cs typeface="Arial" charset="0"/>
              </a:rPr>
              <a:t>Phonics/Decoding</a:t>
            </a:r>
          </a:p>
        </p:txBody>
      </p:sp>
      <p:sp>
        <p:nvSpPr>
          <p:cNvPr id="26628" name="Text Box 4"/>
          <p:cNvSpPr txBox="1">
            <a:spLocks noChangeArrowheads="1"/>
          </p:cNvSpPr>
          <p:nvPr/>
        </p:nvSpPr>
        <p:spPr bwMode="auto">
          <a:xfrm>
            <a:off x="609600" y="1905000"/>
            <a:ext cx="3657600" cy="896938"/>
          </a:xfrm>
          <a:prstGeom prst="rect">
            <a:avLst/>
          </a:prstGeom>
          <a:noFill/>
          <a:ln w="9525">
            <a:noFill/>
            <a:miter lim="800000"/>
            <a:headEnd/>
            <a:tailEnd/>
          </a:ln>
        </p:spPr>
        <p:txBody>
          <a:bodyPr>
            <a:spAutoFit/>
          </a:bodyPr>
          <a:lstStyle/>
          <a:p>
            <a:pPr algn="ctr">
              <a:lnSpc>
                <a:spcPct val="110000"/>
              </a:lnSpc>
            </a:pPr>
            <a:r>
              <a:rPr lang="en-US" sz="4800" b="1">
                <a:solidFill>
                  <a:srgbClr val="FF0000"/>
                </a:solidFill>
                <a:latin typeface="Optima" pitchFamily="34" charset="0"/>
                <a:cs typeface="Arial" charset="0"/>
              </a:rPr>
              <a:t>WHAT?</a:t>
            </a:r>
          </a:p>
        </p:txBody>
      </p:sp>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752600" y="228600"/>
            <a:ext cx="7086600" cy="1828800"/>
          </a:xfrm>
        </p:spPr>
        <p:txBody>
          <a:bodyPr/>
          <a:lstStyle/>
          <a:p>
            <a:pPr eaLnBrk="1" hangingPunct="1"/>
            <a:r>
              <a:rPr lang="en-US" smtClean="0"/>
              <a:t>Comprehension Strategies</a:t>
            </a:r>
          </a:p>
        </p:txBody>
      </p:sp>
      <p:sp>
        <p:nvSpPr>
          <p:cNvPr id="38915" name="Text Box 3"/>
          <p:cNvSpPr txBox="1">
            <a:spLocks noChangeArrowheads="1"/>
          </p:cNvSpPr>
          <p:nvPr/>
        </p:nvSpPr>
        <p:spPr bwMode="auto">
          <a:xfrm>
            <a:off x="3810000" y="1447800"/>
            <a:ext cx="3048000" cy="3378200"/>
          </a:xfrm>
          <a:prstGeom prst="rect">
            <a:avLst/>
          </a:prstGeom>
          <a:noFill/>
          <a:ln w="9525">
            <a:noFill/>
            <a:miter lim="800000"/>
            <a:headEnd/>
            <a:tailEnd/>
          </a:ln>
          <a:effectLst/>
        </p:spPr>
        <p:txBody>
          <a:bodyPr>
            <a:spAutoFit/>
          </a:bodyPr>
          <a:lstStyle/>
          <a:p>
            <a:pPr>
              <a:spcBef>
                <a:spcPct val="20000"/>
              </a:spcBef>
              <a:defRPr/>
            </a:pPr>
            <a:r>
              <a:rPr lang="en-US" sz="2400" dirty="0">
                <a:effectLst>
                  <a:outerShdw blurRad="38100" dist="38100" dir="2700000" algn="tl">
                    <a:srgbClr val="C0C0C0"/>
                  </a:outerShdw>
                </a:effectLst>
                <a:latin typeface="Optima" pitchFamily="34" charset="0"/>
                <a:cs typeface="Arial" charset="0"/>
              </a:rPr>
              <a:t>For students to construct meaning from text, they must </a:t>
            </a:r>
            <a:r>
              <a:rPr lang="en-US" sz="2400" u="sng" dirty="0">
                <a:effectLst>
                  <a:outerShdw blurRad="38100" dist="38100" dir="2700000" algn="tl">
                    <a:srgbClr val="C0C0C0"/>
                  </a:outerShdw>
                </a:effectLst>
                <a:latin typeface="Optima" pitchFamily="34" charset="0"/>
                <a:cs typeface="Arial" charset="0"/>
              </a:rPr>
              <a:t>independently</a:t>
            </a:r>
            <a:r>
              <a:rPr lang="en-US" sz="2400" dirty="0">
                <a:effectLst>
                  <a:outerShdw blurRad="38100" dist="38100" dir="2700000" algn="tl">
                    <a:srgbClr val="C0C0C0"/>
                  </a:outerShdw>
                </a:effectLst>
                <a:latin typeface="Optima" pitchFamily="34" charset="0"/>
                <a:cs typeface="Arial" charset="0"/>
              </a:rPr>
              <a:t> apply numerous strategies to synthesize the content information and to understand the author’s intent.</a:t>
            </a:r>
          </a:p>
        </p:txBody>
      </p:sp>
      <p:sp>
        <p:nvSpPr>
          <p:cNvPr id="27652" name="Text Box 4"/>
          <p:cNvSpPr txBox="1">
            <a:spLocks noChangeArrowheads="1"/>
          </p:cNvSpPr>
          <p:nvPr/>
        </p:nvSpPr>
        <p:spPr bwMode="auto">
          <a:xfrm>
            <a:off x="441325" y="2430463"/>
            <a:ext cx="184150" cy="366712"/>
          </a:xfrm>
          <a:prstGeom prst="rect">
            <a:avLst/>
          </a:prstGeom>
          <a:noFill/>
          <a:ln w="9525">
            <a:noFill/>
            <a:miter lim="800000"/>
            <a:headEnd/>
            <a:tailEnd/>
          </a:ln>
        </p:spPr>
        <p:txBody>
          <a:bodyPr>
            <a:spAutoFit/>
          </a:bodyPr>
          <a:lstStyle/>
          <a:p>
            <a:pPr>
              <a:spcBef>
                <a:spcPct val="50000"/>
              </a:spcBef>
            </a:pPr>
            <a:endParaRPr lang="en-US">
              <a:cs typeface="Arial" charset="0"/>
            </a:endParaRPr>
          </a:p>
        </p:txBody>
      </p:sp>
      <p:sp>
        <p:nvSpPr>
          <p:cNvPr id="27653" name="Text Box 5"/>
          <p:cNvSpPr txBox="1">
            <a:spLocks noChangeArrowheads="1"/>
          </p:cNvSpPr>
          <p:nvPr/>
        </p:nvSpPr>
        <p:spPr bwMode="auto">
          <a:xfrm>
            <a:off x="457200" y="1676400"/>
            <a:ext cx="3200400" cy="762000"/>
          </a:xfrm>
          <a:prstGeom prst="rect">
            <a:avLst/>
          </a:prstGeom>
          <a:noFill/>
          <a:ln w="9525">
            <a:noFill/>
            <a:miter lim="800000"/>
            <a:headEnd/>
            <a:tailEnd/>
          </a:ln>
        </p:spPr>
        <p:txBody>
          <a:bodyPr>
            <a:spAutoFit/>
          </a:bodyPr>
          <a:lstStyle/>
          <a:p>
            <a:pPr algn="ctr">
              <a:lnSpc>
                <a:spcPct val="110000"/>
              </a:lnSpc>
            </a:pPr>
            <a:r>
              <a:rPr lang="en-US" sz="4000" b="1">
                <a:solidFill>
                  <a:schemeClr val="accent2"/>
                </a:solidFill>
                <a:latin typeface="Optima" pitchFamily="34" charset="0"/>
                <a:cs typeface="Arial" charset="0"/>
              </a:rPr>
              <a:t>WHY?</a:t>
            </a:r>
          </a:p>
        </p:txBody>
      </p:sp>
      <p:sp>
        <p:nvSpPr>
          <p:cNvPr id="27654" name="TextBox 5"/>
          <p:cNvSpPr txBox="1">
            <a:spLocks noChangeArrowheads="1"/>
          </p:cNvSpPr>
          <p:nvPr/>
        </p:nvSpPr>
        <p:spPr bwMode="auto">
          <a:xfrm>
            <a:off x="762000" y="5257800"/>
            <a:ext cx="8158163" cy="708025"/>
          </a:xfrm>
          <a:prstGeom prst="rect">
            <a:avLst/>
          </a:prstGeom>
          <a:noFill/>
          <a:ln w="9525">
            <a:noFill/>
            <a:miter lim="800000"/>
            <a:headEnd/>
            <a:tailEnd/>
          </a:ln>
        </p:spPr>
        <p:txBody>
          <a:bodyPr>
            <a:spAutoFit/>
          </a:bodyPr>
          <a:lstStyle/>
          <a:p>
            <a:r>
              <a:rPr lang="en-US" sz="2000" b="1"/>
              <a:t>Goal in Kindergarten and first grade is to co-participate in reading comprehension discussions.</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title"/>
          </p:nvPr>
        </p:nvSpPr>
        <p:spPr/>
        <p:txBody>
          <a:bodyPr/>
          <a:lstStyle/>
          <a:p>
            <a:r>
              <a:rPr lang="en-US" smtClean="0"/>
              <a:t>Comprehension Skills</a:t>
            </a:r>
          </a:p>
        </p:txBody>
      </p:sp>
      <p:sp>
        <p:nvSpPr>
          <p:cNvPr id="28675" name="TextBox 3"/>
          <p:cNvSpPr txBox="1">
            <a:spLocks noChangeArrowheads="1"/>
          </p:cNvSpPr>
          <p:nvPr/>
        </p:nvSpPr>
        <p:spPr bwMode="auto">
          <a:xfrm>
            <a:off x="2133600" y="990600"/>
            <a:ext cx="4724400" cy="4832350"/>
          </a:xfrm>
          <a:prstGeom prst="rect">
            <a:avLst/>
          </a:prstGeom>
          <a:noFill/>
          <a:ln w="9525">
            <a:noFill/>
            <a:miter lim="800000"/>
            <a:headEnd/>
            <a:tailEnd/>
          </a:ln>
        </p:spPr>
        <p:txBody>
          <a:bodyPr>
            <a:spAutoFit/>
          </a:bodyPr>
          <a:lstStyle/>
          <a:p>
            <a:r>
              <a:rPr lang="en-US" sz="2800">
                <a:latin typeface="Century Gothic" pitchFamily="34" charset="0"/>
              </a:rPr>
              <a:t>Sequencing</a:t>
            </a:r>
          </a:p>
          <a:p>
            <a:r>
              <a:rPr lang="en-US" sz="2800">
                <a:latin typeface="Century Gothic" pitchFamily="34" charset="0"/>
              </a:rPr>
              <a:t>Noting details</a:t>
            </a:r>
          </a:p>
          <a:p>
            <a:r>
              <a:rPr lang="en-US" sz="2800">
                <a:latin typeface="Century Gothic" pitchFamily="34" charset="0"/>
              </a:rPr>
              <a:t>Cause and Effect</a:t>
            </a:r>
          </a:p>
          <a:p>
            <a:r>
              <a:rPr lang="en-US" sz="2800">
                <a:latin typeface="Century Gothic" pitchFamily="34" charset="0"/>
              </a:rPr>
              <a:t>Compare and Contrast</a:t>
            </a:r>
          </a:p>
          <a:p>
            <a:r>
              <a:rPr lang="en-US" sz="2800">
                <a:latin typeface="Century Gothic" pitchFamily="34" charset="0"/>
              </a:rPr>
              <a:t>Story Structure</a:t>
            </a:r>
          </a:p>
          <a:p>
            <a:r>
              <a:rPr lang="en-US" sz="2800">
                <a:latin typeface="Century Gothic" pitchFamily="34" charset="0"/>
              </a:rPr>
              <a:t>Making Judgments</a:t>
            </a:r>
          </a:p>
          <a:p>
            <a:r>
              <a:rPr lang="en-US" sz="2800">
                <a:latin typeface="Century Gothic" pitchFamily="34" charset="0"/>
              </a:rPr>
              <a:t>Predictions</a:t>
            </a:r>
          </a:p>
          <a:p>
            <a:r>
              <a:rPr lang="en-US" sz="2800">
                <a:latin typeface="Century Gothic" pitchFamily="34" charset="0"/>
              </a:rPr>
              <a:t>Drawing Conclusions</a:t>
            </a:r>
          </a:p>
          <a:p>
            <a:r>
              <a:rPr lang="en-US" sz="2800">
                <a:latin typeface="Century Gothic" pitchFamily="34" charset="0"/>
              </a:rPr>
              <a:t>Fantasy or Realism</a:t>
            </a:r>
          </a:p>
          <a:p>
            <a:r>
              <a:rPr lang="en-US" sz="2800">
                <a:latin typeface="Century Gothic" pitchFamily="34" charset="0"/>
              </a:rPr>
              <a:t>Making Generalizations</a:t>
            </a:r>
          </a:p>
          <a:p>
            <a:r>
              <a:rPr lang="en-US" sz="2800">
                <a:latin typeface="Century Gothic" pitchFamily="34" charset="0"/>
              </a:rPr>
              <a:t>Author’s Viewpoint</a:t>
            </a:r>
          </a:p>
        </p:txBody>
      </p:sp>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   </a:t>
            </a:r>
            <a:r>
              <a:rPr lang="en-US" u="sng" smtClean="0"/>
              <a:t>Strategy Instruction</a:t>
            </a:r>
          </a:p>
        </p:txBody>
      </p:sp>
      <p:sp>
        <p:nvSpPr>
          <p:cNvPr id="31747" name="Rectangle 3"/>
          <p:cNvSpPr>
            <a:spLocks noGrp="1" noChangeArrowheads="1"/>
          </p:cNvSpPr>
          <p:nvPr>
            <p:ph type="body" sz="half" idx="2"/>
          </p:nvPr>
        </p:nvSpPr>
        <p:spPr>
          <a:xfrm>
            <a:off x="274638" y="1235075"/>
            <a:ext cx="8412162" cy="4891088"/>
          </a:xfrm>
        </p:spPr>
        <p:txBody>
          <a:bodyPr/>
          <a:lstStyle/>
          <a:p>
            <a:pPr eaLnBrk="1" hangingPunct="1"/>
            <a:endParaRPr lang="en-US" sz="2600" smtClean="0"/>
          </a:p>
          <a:p>
            <a:pPr eaLnBrk="1" hangingPunct="1">
              <a:buFont typeface="Wingdings" pitchFamily="2" charset="2"/>
              <a:buNone/>
            </a:pPr>
            <a:endParaRPr lang="en-US" sz="2600" smtClean="0"/>
          </a:p>
          <a:p>
            <a:pPr eaLnBrk="1" hangingPunct="1">
              <a:buFont typeface="Wingdings" pitchFamily="2" charset="2"/>
              <a:buNone/>
            </a:pPr>
            <a:endParaRPr lang="en-US" sz="2600" smtClean="0"/>
          </a:p>
        </p:txBody>
      </p:sp>
      <p:sp>
        <p:nvSpPr>
          <p:cNvPr id="29700" name="Text Box 4"/>
          <p:cNvSpPr txBox="1">
            <a:spLocks noChangeArrowheads="1"/>
          </p:cNvSpPr>
          <p:nvPr/>
        </p:nvSpPr>
        <p:spPr bwMode="auto">
          <a:xfrm>
            <a:off x="1752600" y="1447800"/>
            <a:ext cx="6096000" cy="4905375"/>
          </a:xfrm>
          <a:prstGeom prst="rect">
            <a:avLst/>
          </a:prstGeom>
          <a:noFill/>
          <a:ln w="9525">
            <a:noFill/>
            <a:miter lim="800000"/>
            <a:headEnd/>
            <a:tailEnd/>
          </a:ln>
        </p:spPr>
        <p:txBody>
          <a:bodyPr>
            <a:spAutoFit/>
          </a:bodyPr>
          <a:lstStyle/>
          <a:p>
            <a:pPr algn="ctr" eaLnBrk="0" hangingPunct="0"/>
            <a:r>
              <a:rPr lang="en-US" sz="2000" b="1"/>
              <a:t>Explicit instruction on strategies.</a:t>
            </a:r>
          </a:p>
          <a:p>
            <a:pPr algn="ctr" eaLnBrk="0" hangingPunct="0"/>
            <a:r>
              <a:rPr lang="en-US" sz="2400" b="1"/>
              <a:t>NAME IT!</a:t>
            </a:r>
          </a:p>
          <a:p>
            <a:pPr algn="ctr" eaLnBrk="0" hangingPunct="0"/>
            <a:r>
              <a:rPr lang="en-US" sz="2400" b="1"/>
              <a:t> </a:t>
            </a:r>
            <a:r>
              <a:rPr lang="en-US" sz="2000" b="1"/>
              <a:t>Teacher models and explains a strategy.</a:t>
            </a:r>
          </a:p>
          <a:p>
            <a:pPr algn="ctr" eaLnBrk="0" hangingPunct="0"/>
            <a:r>
              <a:rPr lang="en-US" sz="2400" b="1"/>
              <a:t>DEFINE IT!</a:t>
            </a:r>
          </a:p>
          <a:p>
            <a:pPr algn="ctr" eaLnBrk="0" hangingPunct="0"/>
            <a:r>
              <a:rPr lang="en-US" sz="2000" b="1"/>
              <a:t>Teacher structures guided practice, giving  students more responsibility for the task</a:t>
            </a:r>
            <a:r>
              <a:rPr lang="en-US" sz="2000"/>
              <a:t>.</a:t>
            </a:r>
          </a:p>
          <a:p>
            <a:pPr algn="ctr" eaLnBrk="0" hangingPunct="0"/>
            <a:r>
              <a:rPr lang="en-US" sz="2400" b="1"/>
              <a:t>MODEL IT!</a:t>
            </a:r>
          </a:p>
          <a:p>
            <a:pPr algn="ctr" eaLnBrk="0" hangingPunct="0"/>
            <a:r>
              <a:rPr lang="en-US" sz="2000" b="1"/>
              <a:t>Teacher provides independent practice </a:t>
            </a:r>
          </a:p>
          <a:p>
            <a:pPr algn="ctr" eaLnBrk="0" hangingPunct="0"/>
            <a:r>
              <a:rPr lang="en-US" sz="2000" b="1"/>
              <a:t> with feedback.</a:t>
            </a:r>
          </a:p>
          <a:p>
            <a:pPr algn="ctr" eaLnBrk="0" hangingPunct="0"/>
            <a:r>
              <a:rPr lang="en-US" sz="2400" b="1"/>
              <a:t>PRACTICE IT!</a:t>
            </a:r>
          </a:p>
          <a:p>
            <a:pPr algn="ctr" eaLnBrk="0" hangingPunct="0"/>
            <a:r>
              <a:rPr lang="en-US"/>
              <a:t> </a:t>
            </a:r>
            <a:r>
              <a:rPr lang="en-US" b="1"/>
              <a:t>Students apply the strategy in real </a:t>
            </a:r>
          </a:p>
          <a:p>
            <a:pPr algn="ctr" eaLnBrk="0" hangingPunct="0"/>
            <a:r>
              <a:rPr lang="en-US" b="1"/>
              <a:t>reading situations.</a:t>
            </a:r>
          </a:p>
          <a:p>
            <a:pPr algn="ctr" eaLnBrk="0" hangingPunct="0"/>
            <a:r>
              <a:rPr lang="en-US" sz="2400" b="1"/>
              <a:t>USE IT!</a:t>
            </a:r>
          </a:p>
          <a:p>
            <a:pPr algn="ctr" eaLnBrk="0" hangingPunct="0"/>
            <a:endParaRPr lang="en-US" b="1"/>
          </a:p>
          <a:p>
            <a:pPr algn="ctr" eaLnBrk="0" hangingPunct="0"/>
            <a:endParaRPr lang="en-US" b="1"/>
          </a:p>
        </p:txBody>
      </p:sp>
      <p:pic>
        <p:nvPicPr>
          <p:cNvPr id="29701" name="Picture 9" descr="j0299125"/>
          <p:cNvPicPr>
            <a:picLocks noChangeAspect="1" noChangeArrowheads="1"/>
          </p:cNvPicPr>
          <p:nvPr/>
        </p:nvPicPr>
        <p:blipFill>
          <a:blip r:embed="rId3" cstate="print"/>
          <a:srcRect/>
          <a:stretch>
            <a:fillRect/>
          </a:stretch>
        </p:blipFill>
        <p:spPr bwMode="auto">
          <a:xfrm>
            <a:off x="7696200" y="609600"/>
            <a:ext cx="960438" cy="1576388"/>
          </a:xfrm>
          <a:prstGeom prst="rect">
            <a:avLst/>
          </a:prstGeom>
          <a:noFill/>
          <a:ln w="9525">
            <a:noFill/>
            <a:miter lim="800000"/>
            <a:headEnd/>
            <a:tailEnd/>
          </a:ln>
        </p:spPr>
      </p:pic>
      <p:pic>
        <p:nvPicPr>
          <p:cNvPr id="29702" name="Picture 10" descr="j0299125"/>
          <p:cNvPicPr>
            <a:picLocks noChangeAspect="1" noChangeArrowheads="1"/>
          </p:cNvPicPr>
          <p:nvPr/>
        </p:nvPicPr>
        <p:blipFill>
          <a:blip r:embed="rId3" cstate="print"/>
          <a:srcRect/>
          <a:stretch>
            <a:fillRect/>
          </a:stretch>
        </p:blipFill>
        <p:spPr bwMode="auto">
          <a:xfrm>
            <a:off x="304800" y="4343400"/>
            <a:ext cx="830263" cy="13620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fade">
                                      <p:cBhvr>
                                        <p:cTn id="7" dur="1000"/>
                                        <p:tgtEl>
                                          <p:spTgt spid="31746"/>
                                        </p:tgtEl>
                                      </p:cBhvr>
                                    </p:animEffect>
                                    <p:anim calcmode="lin" valueType="num">
                                      <p:cBhvr>
                                        <p:cTn id="8" dur="1000" fill="hold"/>
                                        <p:tgtEl>
                                          <p:spTgt spid="31746"/>
                                        </p:tgtEl>
                                        <p:attrNameLst>
                                          <p:attrName>ppt_x</p:attrName>
                                        </p:attrNameLst>
                                      </p:cBhvr>
                                      <p:tavLst>
                                        <p:tav tm="0">
                                          <p:val>
                                            <p:strVal val="#ppt_x"/>
                                          </p:val>
                                        </p:tav>
                                        <p:tav tm="100000">
                                          <p:val>
                                            <p:strVal val="#ppt_x"/>
                                          </p:val>
                                        </p:tav>
                                      </p:tavLst>
                                    </p:anim>
                                    <p:anim calcmode="lin" valueType="num">
                                      <p:cBhvr>
                                        <p:cTn id="9" dur="1000" fill="hold"/>
                                        <p:tgtEl>
                                          <p:spTgt spid="3174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1" fill="hold" grpId="0" nodeType="clickEffect" nodePh="1">
                                  <p:stCondLst>
                                    <p:cond delay="0"/>
                                  </p:stCondLst>
                                  <p:endCondLst>
                                    <p:cond evt="begin" delay="0">
                                      <p:tn val="12"/>
                                    </p:cond>
                                  </p:endCondLst>
                                  <p:childTnLst>
                                    <p:set>
                                      <p:cBhvr>
                                        <p:cTn id="13" dur="1" fill="hold">
                                          <p:stCondLst>
                                            <p:cond delay="0"/>
                                          </p:stCondLst>
                                        </p:cTn>
                                        <p:tgtEl>
                                          <p:spTgt spid="31747">
                                            <p:txEl>
                                              <p:pRg st="0" end="0"/>
                                            </p:txEl>
                                          </p:spTgt>
                                        </p:tgtEl>
                                        <p:attrNameLst>
                                          <p:attrName>style.visibility</p:attrName>
                                        </p:attrNameLst>
                                      </p:cBhvr>
                                      <p:to>
                                        <p:strVal val="visible"/>
                                      </p:to>
                                    </p:set>
                                    <p:anim calcmode="lin" valueType="num">
                                      <p:cBhvr additive="base">
                                        <p:cTn id="14" dur="1000" fill="hold">
                                          <p:stCondLst>
                                            <p:cond delay="0"/>
                                          </p:stCondLst>
                                        </p:cTn>
                                        <p:tgtEl>
                                          <p:spTgt spid="31747">
                                            <p:txEl>
                                              <p:pRg st="0" end="0"/>
                                            </p:txEl>
                                          </p:spTgt>
                                        </p:tgtEl>
                                        <p:attrNameLst>
                                          <p:attrName>ppt_x</p:attrName>
                                        </p:attrNameLst>
                                      </p:cBhvr>
                                      <p:tavLst>
                                        <p:tav tm="0">
                                          <p:val>
                                            <p:strVal val="#ppt_x"/>
                                          </p:val>
                                        </p:tav>
                                        <p:tav tm="100000">
                                          <p:val>
                                            <p:strVal val="#ppt_x"/>
                                          </p:val>
                                        </p:tav>
                                      </p:tavLst>
                                    </p:anim>
                                    <p:anim calcmode="lin" valueType="num">
                                      <p:cBhvr additive="base">
                                        <p:cTn id="15" dur="1000" fill="hold">
                                          <p:stCondLst>
                                            <p:cond delay="0"/>
                                          </p:stCondLst>
                                        </p:cTn>
                                        <p:tgtEl>
                                          <p:spTgt spid="31747">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rev="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914400" y="457200"/>
            <a:ext cx="7010400" cy="762000"/>
          </a:xfrm>
          <a:prstGeom prst="rect">
            <a:avLst/>
          </a:prstGeom>
          <a:noFill/>
          <a:ln w="9525">
            <a:noFill/>
            <a:miter lim="800000"/>
            <a:headEnd/>
            <a:tailEnd/>
          </a:ln>
          <a:effectLst/>
        </p:spPr>
        <p:txBody>
          <a:bodyPr>
            <a:spAutoFit/>
          </a:bodyPr>
          <a:lstStyle/>
          <a:p>
            <a:pPr algn="ctr">
              <a:defRPr/>
            </a:pPr>
            <a:r>
              <a:rPr lang="en-US" sz="4400" dirty="0">
                <a:solidFill>
                  <a:srgbClr val="000066"/>
                </a:solidFill>
                <a:effectLst>
                  <a:outerShdw blurRad="38100" dist="38100" dir="2700000" algn="tl">
                    <a:srgbClr val="C0C0C0"/>
                  </a:outerShdw>
                </a:effectLst>
                <a:latin typeface="Optima" pitchFamily="34" charset="0"/>
                <a:cs typeface="Arial" charset="0"/>
              </a:rPr>
              <a:t>Modeling Think </a:t>
            </a:r>
            <a:r>
              <a:rPr lang="en-US" sz="4400" dirty="0" err="1">
                <a:solidFill>
                  <a:srgbClr val="000066"/>
                </a:solidFill>
                <a:effectLst>
                  <a:outerShdw blurRad="38100" dist="38100" dir="2700000" algn="tl">
                    <a:srgbClr val="C0C0C0"/>
                  </a:outerShdw>
                </a:effectLst>
                <a:latin typeface="Optima" pitchFamily="34" charset="0"/>
                <a:cs typeface="Arial" charset="0"/>
              </a:rPr>
              <a:t>Alouds</a:t>
            </a:r>
            <a:endParaRPr lang="en-US" sz="4400" dirty="0">
              <a:solidFill>
                <a:srgbClr val="000066"/>
              </a:solidFill>
              <a:effectLst>
                <a:outerShdw blurRad="38100" dist="38100" dir="2700000" algn="tl">
                  <a:srgbClr val="C0C0C0"/>
                </a:outerShdw>
              </a:effectLst>
              <a:latin typeface="Optima" pitchFamily="34" charset="0"/>
              <a:cs typeface="Arial" charset="0"/>
            </a:endParaRPr>
          </a:p>
        </p:txBody>
      </p:sp>
      <p:sp>
        <p:nvSpPr>
          <p:cNvPr id="30723" name="Text Box 3"/>
          <p:cNvSpPr txBox="1">
            <a:spLocks noChangeArrowheads="1"/>
          </p:cNvSpPr>
          <p:nvPr/>
        </p:nvSpPr>
        <p:spPr bwMode="auto">
          <a:xfrm>
            <a:off x="6019800" y="4267200"/>
            <a:ext cx="1524000" cy="336550"/>
          </a:xfrm>
          <a:prstGeom prst="rect">
            <a:avLst/>
          </a:prstGeom>
          <a:noFill/>
          <a:ln w="9525">
            <a:noFill/>
            <a:miter lim="800000"/>
            <a:headEnd/>
            <a:tailEnd/>
          </a:ln>
        </p:spPr>
        <p:txBody>
          <a:bodyPr>
            <a:spAutoFit/>
          </a:bodyPr>
          <a:lstStyle/>
          <a:p>
            <a:pPr algn="ctr">
              <a:spcBef>
                <a:spcPct val="50000"/>
              </a:spcBef>
            </a:pPr>
            <a:r>
              <a:rPr lang="en-US" sz="1600" b="1">
                <a:latin typeface="Optima" pitchFamily="34" charset="0"/>
                <a:cs typeface="Arial" charset="0"/>
              </a:rPr>
              <a:t>Application</a:t>
            </a:r>
          </a:p>
        </p:txBody>
      </p:sp>
      <p:sp>
        <p:nvSpPr>
          <p:cNvPr id="30724" name="Text Box 4"/>
          <p:cNvSpPr txBox="1">
            <a:spLocks noChangeArrowheads="1"/>
          </p:cNvSpPr>
          <p:nvPr/>
        </p:nvSpPr>
        <p:spPr bwMode="auto">
          <a:xfrm>
            <a:off x="1447800" y="5791200"/>
            <a:ext cx="1371600" cy="581025"/>
          </a:xfrm>
          <a:prstGeom prst="rect">
            <a:avLst/>
          </a:prstGeom>
          <a:noFill/>
          <a:ln w="9525">
            <a:noFill/>
            <a:miter lim="800000"/>
            <a:headEnd/>
            <a:tailEnd/>
          </a:ln>
        </p:spPr>
        <p:txBody>
          <a:bodyPr>
            <a:spAutoFit/>
          </a:bodyPr>
          <a:lstStyle/>
          <a:p>
            <a:pPr algn="ctr">
              <a:spcBef>
                <a:spcPct val="50000"/>
              </a:spcBef>
            </a:pPr>
            <a:r>
              <a:rPr lang="en-US" sz="1600" b="1">
                <a:latin typeface="Optima" pitchFamily="34" charset="0"/>
                <a:cs typeface="Arial" charset="0"/>
              </a:rPr>
              <a:t>Direct Explanation</a:t>
            </a:r>
          </a:p>
        </p:txBody>
      </p:sp>
      <p:sp>
        <p:nvSpPr>
          <p:cNvPr id="30725" name="Text Box 5"/>
          <p:cNvSpPr txBox="1">
            <a:spLocks noChangeArrowheads="1"/>
          </p:cNvSpPr>
          <p:nvPr/>
        </p:nvSpPr>
        <p:spPr bwMode="auto">
          <a:xfrm>
            <a:off x="2895600" y="5257800"/>
            <a:ext cx="1600200" cy="763588"/>
          </a:xfrm>
          <a:prstGeom prst="rect">
            <a:avLst/>
          </a:prstGeom>
          <a:noFill/>
          <a:ln w="9525">
            <a:noFill/>
            <a:miter lim="800000"/>
            <a:headEnd/>
            <a:tailEnd/>
          </a:ln>
        </p:spPr>
        <p:txBody>
          <a:bodyPr>
            <a:spAutoFit/>
          </a:bodyPr>
          <a:lstStyle/>
          <a:p>
            <a:pPr algn="ctr">
              <a:spcBef>
                <a:spcPct val="50000"/>
              </a:spcBef>
            </a:pPr>
            <a:r>
              <a:rPr lang="en-US" sz="1600" b="1">
                <a:latin typeface="Optima" pitchFamily="34" charset="0"/>
                <a:cs typeface="Arial" charset="0"/>
              </a:rPr>
              <a:t>Teacher Modeling </a:t>
            </a:r>
            <a:r>
              <a:rPr lang="en-US" sz="1200" b="1">
                <a:latin typeface="Optima" pitchFamily="34" charset="0"/>
                <a:cs typeface="Arial" charset="0"/>
              </a:rPr>
              <a:t>(“thinking aloud”)</a:t>
            </a:r>
            <a:endParaRPr lang="en-US" sz="1600" b="1">
              <a:latin typeface="Optima" pitchFamily="34" charset="0"/>
              <a:cs typeface="Arial" charset="0"/>
            </a:endParaRPr>
          </a:p>
        </p:txBody>
      </p:sp>
      <p:sp>
        <p:nvSpPr>
          <p:cNvPr id="30726" name="Text Box 6"/>
          <p:cNvSpPr txBox="1">
            <a:spLocks noChangeArrowheads="1"/>
          </p:cNvSpPr>
          <p:nvPr/>
        </p:nvSpPr>
        <p:spPr bwMode="auto">
          <a:xfrm>
            <a:off x="4495800" y="4724400"/>
            <a:ext cx="1371600" cy="581025"/>
          </a:xfrm>
          <a:prstGeom prst="rect">
            <a:avLst/>
          </a:prstGeom>
          <a:noFill/>
          <a:ln w="9525">
            <a:noFill/>
            <a:miter lim="800000"/>
            <a:headEnd/>
            <a:tailEnd/>
          </a:ln>
        </p:spPr>
        <p:txBody>
          <a:bodyPr>
            <a:spAutoFit/>
          </a:bodyPr>
          <a:lstStyle/>
          <a:p>
            <a:pPr algn="ctr">
              <a:spcBef>
                <a:spcPct val="50000"/>
              </a:spcBef>
            </a:pPr>
            <a:r>
              <a:rPr lang="en-US" sz="1600" b="1">
                <a:latin typeface="Optima" pitchFamily="34" charset="0"/>
                <a:cs typeface="Arial" charset="0"/>
              </a:rPr>
              <a:t>Guided Practice</a:t>
            </a:r>
          </a:p>
        </p:txBody>
      </p:sp>
      <p:sp>
        <p:nvSpPr>
          <p:cNvPr id="30727" name="Rectangle 7"/>
          <p:cNvSpPr>
            <a:spLocks noGrp="1" noChangeArrowheads="1"/>
          </p:cNvSpPr>
          <p:nvPr>
            <p:ph type="title"/>
          </p:nvPr>
        </p:nvSpPr>
        <p:spPr>
          <a:xfrm>
            <a:off x="533400" y="1371600"/>
            <a:ext cx="7772400" cy="2971800"/>
          </a:xfrm>
        </p:spPr>
        <p:txBody>
          <a:bodyPr/>
          <a:lstStyle/>
          <a:p>
            <a:pPr eaLnBrk="1" hangingPunct="1"/>
            <a:r>
              <a:rPr lang="en-US" sz="2400" smtClean="0">
                <a:solidFill>
                  <a:schemeClr val="tx1"/>
                </a:solidFill>
              </a:rPr>
              <a:t>Effective Comprehension strategy instruction is explicit, or direct. Research shows that explicit teaching techniques are particularly effective for comprehension strategy instruction. </a:t>
            </a:r>
            <a:br>
              <a:rPr lang="en-US" sz="2400" smtClean="0">
                <a:solidFill>
                  <a:schemeClr val="tx1"/>
                </a:solidFill>
              </a:rPr>
            </a:br>
            <a:r>
              <a:rPr lang="en-US" sz="2400" smtClean="0">
                <a:solidFill>
                  <a:schemeClr val="tx1"/>
                </a:solidFill>
              </a:rPr>
              <a:t>In explicit instruction, teachers tell readers why and when</a:t>
            </a:r>
            <a:br>
              <a:rPr lang="en-US" sz="2400" smtClean="0">
                <a:solidFill>
                  <a:schemeClr val="tx1"/>
                </a:solidFill>
              </a:rPr>
            </a:br>
            <a:r>
              <a:rPr lang="en-US" sz="2400" smtClean="0">
                <a:solidFill>
                  <a:schemeClr val="tx1"/>
                </a:solidFill>
              </a:rPr>
              <a:t> they should use strategies, what strategies to use, and how to apply them. The steps of explicit instruction typically include:</a:t>
            </a:r>
          </a:p>
        </p:txBody>
      </p:sp>
      <p:sp>
        <p:nvSpPr>
          <p:cNvPr id="30728" name="Line 8"/>
          <p:cNvSpPr>
            <a:spLocks noChangeShapeType="1"/>
          </p:cNvSpPr>
          <p:nvPr/>
        </p:nvSpPr>
        <p:spPr bwMode="auto">
          <a:xfrm flipV="1">
            <a:off x="1371600" y="5715000"/>
            <a:ext cx="0" cy="533400"/>
          </a:xfrm>
          <a:prstGeom prst="line">
            <a:avLst/>
          </a:prstGeom>
          <a:noFill/>
          <a:ln w="28575">
            <a:solidFill>
              <a:schemeClr val="tx1"/>
            </a:solidFill>
            <a:round/>
            <a:headEnd/>
            <a:tailEnd/>
          </a:ln>
        </p:spPr>
        <p:txBody>
          <a:bodyPr wrap="none" anchor="ctr"/>
          <a:lstStyle/>
          <a:p>
            <a:endParaRPr lang="en-US"/>
          </a:p>
        </p:txBody>
      </p:sp>
      <p:sp>
        <p:nvSpPr>
          <p:cNvPr id="30729" name="Line 9"/>
          <p:cNvSpPr>
            <a:spLocks noChangeShapeType="1"/>
          </p:cNvSpPr>
          <p:nvPr/>
        </p:nvSpPr>
        <p:spPr bwMode="auto">
          <a:xfrm>
            <a:off x="1371600" y="5715000"/>
            <a:ext cx="1524000" cy="0"/>
          </a:xfrm>
          <a:prstGeom prst="line">
            <a:avLst/>
          </a:prstGeom>
          <a:noFill/>
          <a:ln w="28575">
            <a:solidFill>
              <a:schemeClr val="tx1"/>
            </a:solidFill>
            <a:round/>
            <a:headEnd/>
            <a:tailEnd/>
          </a:ln>
        </p:spPr>
        <p:txBody>
          <a:bodyPr wrap="none" anchor="ctr"/>
          <a:lstStyle/>
          <a:p>
            <a:endParaRPr lang="en-US"/>
          </a:p>
        </p:txBody>
      </p:sp>
      <p:sp>
        <p:nvSpPr>
          <p:cNvPr id="30730" name="Rectangle 10"/>
          <p:cNvSpPr>
            <a:spLocks noChangeArrowheads="1"/>
          </p:cNvSpPr>
          <p:nvPr/>
        </p:nvSpPr>
        <p:spPr bwMode="auto">
          <a:xfrm>
            <a:off x="2770188" y="6216650"/>
            <a:ext cx="184150" cy="366713"/>
          </a:xfrm>
          <a:prstGeom prst="rect">
            <a:avLst/>
          </a:prstGeom>
          <a:noFill/>
          <a:ln w="9525">
            <a:noFill/>
            <a:miter lim="800000"/>
            <a:headEnd/>
            <a:tailEnd/>
          </a:ln>
        </p:spPr>
        <p:txBody>
          <a:bodyPr wrap="none">
            <a:spAutoFit/>
          </a:bodyPr>
          <a:lstStyle/>
          <a:p>
            <a:endParaRPr lang="en-US">
              <a:cs typeface="Arial" charset="0"/>
            </a:endParaRPr>
          </a:p>
        </p:txBody>
      </p:sp>
      <p:sp>
        <p:nvSpPr>
          <p:cNvPr id="30731" name="Line 11"/>
          <p:cNvSpPr>
            <a:spLocks noChangeShapeType="1"/>
          </p:cNvSpPr>
          <p:nvPr/>
        </p:nvSpPr>
        <p:spPr bwMode="auto">
          <a:xfrm flipV="1">
            <a:off x="2895600" y="5181600"/>
            <a:ext cx="0" cy="533400"/>
          </a:xfrm>
          <a:prstGeom prst="line">
            <a:avLst/>
          </a:prstGeom>
          <a:noFill/>
          <a:ln w="28575">
            <a:solidFill>
              <a:schemeClr val="tx1"/>
            </a:solidFill>
            <a:round/>
            <a:headEnd/>
            <a:tailEnd/>
          </a:ln>
        </p:spPr>
        <p:txBody>
          <a:bodyPr wrap="none" anchor="ctr"/>
          <a:lstStyle/>
          <a:p>
            <a:endParaRPr lang="en-US"/>
          </a:p>
        </p:txBody>
      </p:sp>
      <p:sp>
        <p:nvSpPr>
          <p:cNvPr id="30732" name="Line 12"/>
          <p:cNvSpPr>
            <a:spLocks noChangeShapeType="1"/>
          </p:cNvSpPr>
          <p:nvPr/>
        </p:nvSpPr>
        <p:spPr bwMode="auto">
          <a:xfrm>
            <a:off x="2895600" y="5181600"/>
            <a:ext cx="1524000" cy="0"/>
          </a:xfrm>
          <a:prstGeom prst="line">
            <a:avLst/>
          </a:prstGeom>
          <a:noFill/>
          <a:ln w="28575">
            <a:solidFill>
              <a:schemeClr val="tx1"/>
            </a:solidFill>
            <a:round/>
            <a:headEnd/>
            <a:tailEnd/>
          </a:ln>
        </p:spPr>
        <p:txBody>
          <a:bodyPr wrap="none" anchor="ctr"/>
          <a:lstStyle/>
          <a:p>
            <a:endParaRPr lang="en-US"/>
          </a:p>
        </p:txBody>
      </p:sp>
      <p:sp>
        <p:nvSpPr>
          <p:cNvPr id="30733" name="Line 13"/>
          <p:cNvSpPr>
            <a:spLocks noChangeShapeType="1"/>
          </p:cNvSpPr>
          <p:nvPr/>
        </p:nvSpPr>
        <p:spPr bwMode="auto">
          <a:xfrm flipV="1">
            <a:off x="4419600" y="4648200"/>
            <a:ext cx="0" cy="533400"/>
          </a:xfrm>
          <a:prstGeom prst="line">
            <a:avLst/>
          </a:prstGeom>
          <a:noFill/>
          <a:ln w="28575">
            <a:solidFill>
              <a:schemeClr val="tx1"/>
            </a:solidFill>
            <a:round/>
            <a:headEnd/>
            <a:tailEnd/>
          </a:ln>
        </p:spPr>
        <p:txBody>
          <a:bodyPr wrap="none" anchor="ctr"/>
          <a:lstStyle/>
          <a:p>
            <a:endParaRPr lang="en-US"/>
          </a:p>
        </p:txBody>
      </p:sp>
      <p:sp>
        <p:nvSpPr>
          <p:cNvPr id="30734" name="Line 14"/>
          <p:cNvSpPr>
            <a:spLocks noChangeShapeType="1"/>
          </p:cNvSpPr>
          <p:nvPr/>
        </p:nvSpPr>
        <p:spPr bwMode="auto">
          <a:xfrm>
            <a:off x="4419600" y="4648200"/>
            <a:ext cx="1524000" cy="0"/>
          </a:xfrm>
          <a:prstGeom prst="line">
            <a:avLst/>
          </a:prstGeom>
          <a:noFill/>
          <a:ln w="28575">
            <a:solidFill>
              <a:schemeClr val="tx1"/>
            </a:solidFill>
            <a:round/>
            <a:headEnd/>
            <a:tailEnd/>
          </a:ln>
        </p:spPr>
        <p:txBody>
          <a:bodyPr wrap="none" anchor="ctr"/>
          <a:lstStyle/>
          <a:p>
            <a:endParaRPr lang="en-US"/>
          </a:p>
        </p:txBody>
      </p:sp>
      <p:sp>
        <p:nvSpPr>
          <p:cNvPr id="30735" name="Line 15"/>
          <p:cNvSpPr>
            <a:spLocks noChangeShapeType="1"/>
          </p:cNvSpPr>
          <p:nvPr/>
        </p:nvSpPr>
        <p:spPr bwMode="auto">
          <a:xfrm flipV="1">
            <a:off x="5943600" y="4114800"/>
            <a:ext cx="0" cy="533400"/>
          </a:xfrm>
          <a:prstGeom prst="line">
            <a:avLst/>
          </a:prstGeom>
          <a:noFill/>
          <a:ln w="28575">
            <a:solidFill>
              <a:schemeClr val="tx1"/>
            </a:solidFill>
            <a:round/>
            <a:headEnd/>
            <a:tailEnd/>
          </a:ln>
        </p:spPr>
        <p:txBody>
          <a:bodyPr wrap="none" anchor="ctr"/>
          <a:lstStyle/>
          <a:p>
            <a:endParaRPr lang="en-US"/>
          </a:p>
        </p:txBody>
      </p:sp>
      <p:sp>
        <p:nvSpPr>
          <p:cNvPr id="30736" name="Line 16"/>
          <p:cNvSpPr>
            <a:spLocks noChangeShapeType="1"/>
          </p:cNvSpPr>
          <p:nvPr/>
        </p:nvSpPr>
        <p:spPr bwMode="auto">
          <a:xfrm>
            <a:off x="5943600" y="4114800"/>
            <a:ext cx="1524000" cy="0"/>
          </a:xfrm>
          <a:prstGeom prst="line">
            <a:avLst/>
          </a:prstGeom>
          <a:noFill/>
          <a:ln w="28575">
            <a:solidFill>
              <a:schemeClr val="tx1"/>
            </a:solidFill>
            <a:round/>
            <a:headEnd/>
            <a:tailEnd/>
          </a:ln>
        </p:spPr>
        <p:txBody>
          <a:bodyPr wrap="none" anchor="ctr"/>
          <a:lstStyle/>
          <a:p>
            <a:endParaRPr lang="en-US"/>
          </a:p>
        </p:txBody>
      </p:sp>
      <p:sp>
        <p:nvSpPr>
          <p:cNvPr id="30737" name="Text Box 17"/>
          <p:cNvSpPr txBox="1">
            <a:spLocks noChangeArrowheads="1"/>
          </p:cNvSpPr>
          <p:nvPr/>
        </p:nvSpPr>
        <p:spPr bwMode="auto">
          <a:xfrm>
            <a:off x="5943600" y="4876800"/>
            <a:ext cx="2971800" cy="1265238"/>
          </a:xfrm>
          <a:prstGeom prst="rect">
            <a:avLst/>
          </a:prstGeom>
          <a:noFill/>
          <a:ln w="9525">
            <a:noFill/>
            <a:miter lim="800000"/>
            <a:headEnd/>
            <a:tailEnd/>
          </a:ln>
        </p:spPr>
        <p:txBody>
          <a:bodyPr>
            <a:spAutoFit/>
          </a:bodyPr>
          <a:lstStyle/>
          <a:p>
            <a:pPr algn="ctr">
              <a:lnSpc>
                <a:spcPct val="110000"/>
              </a:lnSpc>
            </a:pPr>
            <a:r>
              <a:rPr lang="en-US" sz="7000" b="1">
                <a:solidFill>
                  <a:schemeClr val="accent2"/>
                </a:solidFill>
                <a:latin typeface="Optima" pitchFamily="34" charset="0"/>
                <a:cs typeface="Arial" charset="0"/>
              </a:rPr>
              <a:t>HOW?</a:t>
            </a:r>
          </a:p>
        </p:txBody>
      </p:sp>
    </p:spTree>
  </p:cSld>
  <p:clrMapOvr>
    <a:masterClrMapping/>
  </p:clrMapOvr>
  <p:transition spd="med">
    <p:zoom dir="in"/>
    <p:sndAc>
      <p:stSnd>
        <p:snd r:embed="rId3" name="typ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Outcomes</a:t>
            </a:r>
          </a:p>
        </p:txBody>
      </p:sp>
      <p:sp>
        <p:nvSpPr>
          <p:cNvPr id="15363" name="Rectangle 3"/>
          <p:cNvSpPr>
            <a:spLocks noGrp="1" noChangeArrowheads="1"/>
          </p:cNvSpPr>
          <p:nvPr>
            <p:ph type="body" idx="1"/>
          </p:nvPr>
        </p:nvSpPr>
        <p:spPr/>
        <p:txBody>
          <a:bodyPr/>
          <a:lstStyle/>
          <a:p>
            <a:pPr eaLnBrk="1" hangingPunct="1"/>
            <a:r>
              <a:rPr lang="en-US" smtClean="0"/>
              <a:t>Learn the seven research based strategies</a:t>
            </a:r>
          </a:p>
          <a:p>
            <a:pPr eaLnBrk="1" hangingPunct="1">
              <a:buFont typeface="Wingdings" pitchFamily="2" charset="2"/>
              <a:buNone/>
            </a:pPr>
            <a:r>
              <a:rPr lang="en-US" smtClean="0"/>
              <a:t>    readers use to comprehend and analyze text</a:t>
            </a:r>
          </a:p>
          <a:p>
            <a:pPr eaLnBrk="1" hangingPunct="1">
              <a:buFont typeface="Wingdings" pitchFamily="2" charset="2"/>
              <a:buNone/>
            </a:pPr>
            <a:r>
              <a:rPr lang="en-US" smtClean="0"/>
              <a:t> </a:t>
            </a:r>
          </a:p>
          <a:p>
            <a:pPr eaLnBrk="1" hangingPunct="1"/>
            <a:r>
              <a:rPr lang="en-US" smtClean="0"/>
              <a:t>Enhance the strategies taught in Houghton Mifflin and Open Court with hands on ideas for implementation and linking what you are already doing.</a:t>
            </a:r>
          </a:p>
        </p:txBody>
      </p:sp>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4"/>
          <p:cNvSpPr>
            <a:spLocks noGrp="1"/>
          </p:cNvSpPr>
          <p:nvPr>
            <p:ph type="title"/>
          </p:nvPr>
        </p:nvSpPr>
        <p:spPr>
          <a:xfrm>
            <a:off x="457200" y="277813"/>
            <a:ext cx="8305800" cy="712787"/>
          </a:xfrm>
        </p:spPr>
        <p:txBody>
          <a:bodyPr/>
          <a:lstStyle/>
          <a:p>
            <a:r>
              <a:rPr lang="en-US" smtClean="0"/>
              <a:t>Sample Text of a Think Aloud</a:t>
            </a:r>
          </a:p>
        </p:txBody>
      </p:sp>
      <p:sp>
        <p:nvSpPr>
          <p:cNvPr id="9" name="Content Placeholder 8"/>
          <p:cNvSpPr>
            <a:spLocks noGrp="1"/>
          </p:cNvSpPr>
          <p:nvPr>
            <p:ph idx="1"/>
          </p:nvPr>
        </p:nvSpPr>
        <p:spPr>
          <a:xfrm>
            <a:off x="457200" y="1143000"/>
            <a:ext cx="8686800" cy="5715000"/>
          </a:xfrm>
        </p:spPr>
        <p:txBody>
          <a:bodyPr/>
          <a:lstStyle/>
          <a:p>
            <a:pPr>
              <a:buFont typeface="Wingdings" pitchFamily="2" charset="2"/>
              <a:buNone/>
              <a:defRPr/>
            </a:pPr>
            <a:r>
              <a:rPr lang="en-US" dirty="0" smtClean="0"/>
              <a:t> “When I am reading you’ll see me looking at the text ( words) and showing you pictures like I always do. But  you will see me stop and think out loud. I will probably look at the ceiling or put the book down so you’ll know  when I am thinking out loud and when I am reading the story. “</a:t>
            </a:r>
          </a:p>
          <a:p>
            <a:pPr>
              <a:buFont typeface="Wingdings" pitchFamily="2" charset="2"/>
              <a:buNone/>
              <a:defRPr/>
            </a:pPr>
            <a:r>
              <a:rPr lang="en-US" dirty="0" smtClean="0"/>
              <a:t>   “Today when I  put the book down I am going to be sharing____________________.” </a:t>
            </a:r>
          </a:p>
          <a:p>
            <a:pPr>
              <a:buFont typeface="Wingdings" pitchFamily="2" charset="2"/>
              <a:buNone/>
              <a:defRPr/>
            </a:pPr>
            <a:r>
              <a:rPr lang="en-US" sz="2800" i="1" dirty="0" smtClean="0">
                <a:solidFill>
                  <a:srgbClr val="FF0000"/>
                </a:solidFill>
              </a:rPr>
              <a:t>Name it     </a:t>
            </a:r>
            <a:r>
              <a:rPr lang="en-US" sz="2800" i="1" dirty="0" smtClean="0">
                <a:solidFill>
                  <a:srgbClr val="7030A0"/>
                </a:solidFill>
              </a:rPr>
              <a:t>define it     </a:t>
            </a:r>
            <a:r>
              <a:rPr lang="en-US" sz="2800" i="1" dirty="0" smtClean="0">
                <a:solidFill>
                  <a:srgbClr val="0070C0"/>
                </a:solidFill>
              </a:rPr>
              <a:t>model it    </a:t>
            </a:r>
            <a:r>
              <a:rPr lang="en-US" sz="2800" i="1" dirty="0" smtClean="0">
                <a:solidFill>
                  <a:schemeClr val="accent2">
                    <a:lumMod val="75000"/>
                  </a:schemeClr>
                </a:solidFill>
              </a:rPr>
              <a:t>practice it    </a:t>
            </a:r>
            <a:r>
              <a:rPr lang="en-US" sz="2800" i="1" dirty="0" smtClean="0">
                <a:solidFill>
                  <a:srgbClr val="FFC000"/>
                </a:solidFill>
              </a:rPr>
              <a:t>use it</a:t>
            </a:r>
          </a:p>
        </p:txBody>
      </p:sp>
    </p:spTree>
  </p:cSld>
  <p:clrMapOvr>
    <a:masterClrMapping/>
  </p:clrMapOvr>
  <p:transition spd="slow">
    <p:wheel spokes="8"/>
    <p:sndAc>
      <p:stSnd>
        <p:snd r:embed="rId2" name="voltage.wav"/>
      </p:stSnd>
    </p:sndAc>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Tips for Think Alouds</a:t>
            </a:r>
          </a:p>
        </p:txBody>
      </p:sp>
      <p:pic>
        <p:nvPicPr>
          <p:cNvPr id="32771" name="Picture 3" descr="post-it_yellow"/>
          <p:cNvPicPr>
            <a:picLocks noChangeAspect="1" noChangeArrowheads="1"/>
          </p:cNvPicPr>
          <p:nvPr/>
        </p:nvPicPr>
        <p:blipFill>
          <a:blip r:embed="rId4" cstate="print"/>
          <a:srcRect/>
          <a:stretch>
            <a:fillRect/>
          </a:stretch>
        </p:blipFill>
        <p:spPr bwMode="auto">
          <a:xfrm>
            <a:off x="1219200" y="898525"/>
            <a:ext cx="6400800" cy="4970463"/>
          </a:xfrm>
          <a:prstGeom prst="rect">
            <a:avLst/>
          </a:prstGeom>
          <a:noFill/>
          <a:ln w="9525">
            <a:noFill/>
            <a:miter lim="800000"/>
            <a:headEnd/>
            <a:tailEnd/>
          </a:ln>
        </p:spPr>
      </p:pic>
      <p:sp>
        <p:nvSpPr>
          <p:cNvPr id="32772" name="Rectangle 4"/>
          <p:cNvSpPr>
            <a:spLocks noChangeArrowheads="1"/>
          </p:cNvSpPr>
          <p:nvPr/>
        </p:nvSpPr>
        <p:spPr bwMode="auto">
          <a:xfrm rot="-341525">
            <a:off x="2517775" y="1836738"/>
            <a:ext cx="4700588" cy="3786187"/>
          </a:xfrm>
          <a:prstGeom prst="rect">
            <a:avLst/>
          </a:prstGeom>
          <a:noFill/>
          <a:ln w="9525">
            <a:noFill/>
            <a:miter lim="800000"/>
            <a:headEnd/>
            <a:tailEnd/>
          </a:ln>
        </p:spPr>
        <p:txBody>
          <a:bodyPr>
            <a:spAutoFit/>
          </a:bodyPr>
          <a:lstStyle/>
          <a:p>
            <a:pPr marL="457200" indent="-287338">
              <a:lnSpc>
                <a:spcPct val="120000"/>
              </a:lnSpc>
            </a:pPr>
            <a:endParaRPr lang="en-US" sz="2000" b="1">
              <a:latin typeface="Optima" pitchFamily="34" charset="0"/>
              <a:cs typeface="Arial" charset="0"/>
            </a:endParaRPr>
          </a:p>
          <a:p>
            <a:pPr marL="457200" indent="-287338">
              <a:lnSpc>
                <a:spcPct val="120000"/>
              </a:lnSpc>
              <a:buFont typeface="Times" pitchFamily="18" charset="0"/>
              <a:buChar char="•"/>
            </a:pPr>
            <a:r>
              <a:rPr lang="en-US" b="1">
                <a:latin typeface="Optima" pitchFamily="34" charset="0"/>
                <a:cs typeface="Arial" charset="0"/>
              </a:rPr>
              <a:t>Always remember to name the strategy, define the strategy, and use the strategy.</a:t>
            </a:r>
          </a:p>
          <a:p>
            <a:pPr marL="457200" indent="-287338">
              <a:lnSpc>
                <a:spcPct val="120000"/>
              </a:lnSpc>
              <a:buFont typeface="Times" pitchFamily="18" charset="0"/>
              <a:buChar char="•"/>
            </a:pPr>
            <a:r>
              <a:rPr lang="en-US" b="1">
                <a:latin typeface="Optima" pitchFamily="34" charset="0"/>
                <a:cs typeface="Arial" charset="0"/>
              </a:rPr>
              <a:t>Use and model the strategy in a natural, authentic way.</a:t>
            </a:r>
          </a:p>
          <a:p>
            <a:pPr marL="457200" indent="-287338">
              <a:lnSpc>
                <a:spcPct val="120000"/>
              </a:lnSpc>
              <a:buFont typeface="Times" pitchFamily="18" charset="0"/>
              <a:buChar char="•"/>
            </a:pPr>
            <a:r>
              <a:rPr lang="en-US" b="1">
                <a:latin typeface="Optima" pitchFamily="34" charset="0"/>
                <a:cs typeface="Arial" charset="0"/>
              </a:rPr>
              <a:t>Prompt and motivate students to use other strategies.</a:t>
            </a:r>
          </a:p>
          <a:p>
            <a:pPr marL="457200" indent="-287338">
              <a:lnSpc>
                <a:spcPct val="120000"/>
              </a:lnSpc>
              <a:buFont typeface="Times" pitchFamily="18" charset="0"/>
              <a:buChar char="•"/>
            </a:pPr>
            <a:r>
              <a:rPr lang="en-US" b="1">
                <a:latin typeface="Optima" pitchFamily="34" charset="0"/>
                <a:cs typeface="Arial" charset="0"/>
              </a:rPr>
              <a:t>Gradually turn the responsibility over to students.</a:t>
            </a:r>
          </a:p>
          <a:p>
            <a:pPr marL="457200" indent="-287338">
              <a:lnSpc>
                <a:spcPct val="120000"/>
              </a:lnSpc>
              <a:buFont typeface="Times" pitchFamily="18" charset="0"/>
              <a:buChar char="•"/>
            </a:pPr>
            <a:endParaRPr lang="en-US" b="1">
              <a:latin typeface="Optima" pitchFamily="34" charset="0"/>
              <a:cs typeface="Arial" charset="0"/>
            </a:endParaRPr>
          </a:p>
        </p:txBody>
      </p:sp>
    </p:spTree>
  </p:cSld>
  <p:clrMapOvr>
    <a:masterClrMapping/>
  </p:clrMapOvr>
  <p:transition spd="slow">
    <p:sndAc>
      <p:stSnd>
        <p:snd r:embed="rId3" name="drumroll.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Gradual Release of Responsibility</a:t>
            </a:r>
          </a:p>
        </p:txBody>
      </p:sp>
      <p:sp>
        <p:nvSpPr>
          <p:cNvPr id="33795" name="Rectangle 3"/>
          <p:cNvSpPr>
            <a:spLocks noGrp="1" noChangeArrowheads="1"/>
          </p:cNvSpPr>
          <p:nvPr>
            <p:ph type="body" idx="1"/>
          </p:nvPr>
        </p:nvSpPr>
        <p:spPr>
          <a:xfrm>
            <a:off x="1143000" y="1600200"/>
            <a:ext cx="7543800" cy="2514600"/>
          </a:xfrm>
        </p:spPr>
        <p:txBody>
          <a:bodyPr/>
          <a:lstStyle/>
          <a:p>
            <a:pPr eaLnBrk="1" hangingPunct="1">
              <a:lnSpc>
                <a:spcPct val="90000"/>
              </a:lnSpc>
            </a:pPr>
            <a:endParaRPr lang="en-US" sz="2100" smtClean="0"/>
          </a:p>
          <a:p>
            <a:pPr eaLnBrk="1" hangingPunct="1">
              <a:lnSpc>
                <a:spcPct val="90000"/>
              </a:lnSpc>
            </a:pPr>
            <a:endParaRPr lang="en-US" sz="2100" smtClean="0"/>
          </a:p>
          <a:p>
            <a:pPr eaLnBrk="1" hangingPunct="1">
              <a:lnSpc>
                <a:spcPct val="90000"/>
              </a:lnSpc>
            </a:pPr>
            <a:r>
              <a:rPr lang="en-US" sz="2700" b="1" smtClean="0"/>
              <a:t>Look at the handout in your appendix and go through the progression of stages of comprehension strategy instruction outline.</a:t>
            </a:r>
          </a:p>
        </p:txBody>
      </p:sp>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Comprehension Characteristics</a:t>
            </a:r>
          </a:p>
        </p:txBody>
      </p:sp>
      <p:sp>
        <p:nvSpPr>
          <p:cNvPr id="19459" name="Rectangle 3"/>
          <p:cNvSpPr>
            <a:spLocks noGrp="1" noChangeArrowheads="1"/>
          </p:cNvSpPr>
          <p:nvPr>
            <p:ph type="body" idx="1"/>
          </p:nvPr>
        </p:nvSpPr>
        <p:spPr/>
        <p:txBody>
          <a:bodyPr/>
          <a:lstStyle/>
          <a:p>
            <a:pPr eaLnBrk="1" hangingPunct="1">
              <a:lnSpc>
                <a:spcPct val="90000"/>
              </a:lnSpc>
            </a:pPr>
            <a:r>
              <a:rPr lang="en-US" smtClean="0"/>
              <a:t>Confidence</a:t>
            </a:r>
          </a:p>
          <a:p>
            <a:pPr eaLnBrk="1" hangingPunct="1">
              <a:lnSpc>
                <a:spcPct val="90000"/>
              </a:lnSpc>
            </a:pPr>
            <a:r>
              <a:rPr lang="en-US" smtClean="0"/>
              <a:t>Risk-taking</a:t>
            </a:r>
          </a:p>
          <a:p>
            <a:pPr eaLnBrk="1" hangingPunct="1">
              <a:lnSpc>
                <a:spcPct val="90000"/>
              </a:lnSpc>
            </a:pPr>
            <a:r>
              <a:rPr lang="en-US" smtClean="0"/>
              <a:t>Self-corrections</a:t>
            </a:r>
          </a:p>
          <a:p>
            <a:pPr eaLnBrk="1" hangingPunct="1">
              <a:lnSpc>
                <a:spcPct val="90000"/>
              </a:lnSpc>
            </a:pPr>
            <a:r>
              <a:rPr lang="en-US" smtClean="0"/>
              <a:t>Vocabulary breadth and depth</a:t>
            </a:r>
          </a:p>
          <a:p>
            <a:pPr eaLnBrk="1" hangingPunct="1">
              <a:lnSpc>
                <a:spcPct val="90000"/>
              </a:lnSpc>
            </a:pPr>
            <a:r>
              <a:rPr lang="en-US" smtClean="0"/>
              <a:t>Ability to respond to questions</a:t>
            </a:r>
          </a:p>
          <a:p>
            <a:pPr eaLnBrk="1" hangingPunct="1">
              <a:lnSpc>
                <a:spcPct val="90000"/>
              </a:lnSpc>
            </a:pPr>
            <a:r>
              <a:rPr lang="en-US" smtClean="0"/>
              <a:t>Ability to elaborate answers</a:t>
            </a:r>
          </a:p>
          <a:p>
            <a:pPr eaLnBrk="1" hangingPunct="1">
              <a:lnSpc>
                <a:spcPct val="90000"/>
              </a:lnSpc>
            </a:pPr>
            <a:r>
              <a:rPr lang="en-US" smtClean="0"/>
              <a:t>Use of prior knowledge</a:t>
            </a:r>
          </a:p>
          <a:p>
            <a:pPr eaLnBrk="1" hangingPunct="1">
              <a:lnSpc>
                <a:spcPct val="90000"/>
              </a:lnSpc>
            </a:pPr>
            <a:r>
              <a:rPr lang="en-US" smtClean="0"/>
              <a:t>Self-monitoring</a:t>
            </a:r>
          </a:p>
          <a:p>
            <a:pPr eaLnBrk="1" hangingPunct="1">
              <a:lnSpc>
                <a:spcPct val="90000"/>
              </a:lnSpc>
            </a:pPr>
            <a:r>
              <a:rPr lang="en-US" smtClean="0"/>
              <a:t>Enjoyment of reading and expression</a:t>
            </a:r>
          </a:p>
          <a:p>
            <a:pPr eaLnBrk="1" hangingPunct="1">
              <a:lnSpc>
                <a:spcPct val="90000"/>
              </a:lnSpc>
            </a:pPr>
            <a:endParaRPr lang="en-US" smtClean="0"/>
          </a:p>
        </p:txBody>
      </p:sp>
      <p:pic>
        <p:nvPicPr>
          <p:cNvPr id="34820" name="Picture 4" descr="MMj03368800000[1]"/>
          <p:cNvPicPr>
            <a:picLocks noChangeAspect="1" noChangeArrowheads="1" noCrop="1"/>
          </p:cNvPicPr>
          <p:nvPr/>
        </p:nvPicPr>
        <p:blipFill>
          <a:blip r:embed="rId3" cstate="print"/>
          <a:srcRect/>
          <a:stretch>
            <a:fillRect/>
          </a:stretch>
        </p:blipFill>
        <p:spPr bwMode="auto">
          <a:xfrm>
            <a:off x="6858000" y="2239963"/>
            <a:ext cx="1881188" cy="2286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dissolve">
                                      <p:cBhvr>
                                        <p:cTn id="7" dur="500"/>
                                        <p:tgtEl>
                                          <p:spTgt spid="1945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9459">
                                            <p:txEl>
                                              <p:pRg st="0" end="0"/>
                                            </p:txEl>
                                          </p:spTgt>
                                        </p:tgtEl>
                                        <p:attrNameLst>
                                          <p:attrName>style.visibility</p:attrName>
                                        </p:attrNameLst>
                                      </p:cBhvr>
                                      <p:to>
                                        <p:strVal val="visible"/>
                                      </p:to>
                                    </p:set>
                                    <p:animEffect transition="in" filter="dissolve">
                                      <p:cBhvr>
                                        <p:cTn id="12" dur="500"/>
                                        <p:tgtEl>
                                          <p:spTgt spid="1945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9459">
                                            <p:txEl>
                                              <p:pRg st="1" end="1"/>
                                            </p:txEl>
                                          </p:spTgt>
                                        </p:tgtEl>
                                        <p:attrNameLst>
                                          <p:attrName>style.visibility</p:attrName>
                                        </p:attrNameLst>
                                      </p:cBhvr>
                                      <p:to>
                                        <p:strVal val="visible"/>
                                      </p:to>
                                    </p:set>
                                    <p:animEffect transition="in" filter="dissolve">
                                      <p:cBhvr>
                                        <p:cTn id="17" dur="500"/>
                                        <p:tgtEl>
                                          <p:spTgt spid="1945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9459">
                                            <p:txEl>
                                              <p:pRg st="2" end="2"/>
                                            </p:txEl>
                                          </p:spTgt>
                                        </p:tgtEl>
                                        <p:attrNameLst>
                                          <p:attrName>style.visibility</p:attrName>
                                        </p:attrNameLst>
                                      </p:cBhvr>
                                      <p:to>
                                        <p:strVal val="visible"/>
                                      </p:to>
                                    </p:set>
                                    <p:animEffect transition="in" filter="dissolve">
                                      <p:cBhvr>
                                        <p:cTn id="22" dur="500"/>
                                        <p:tgtEl>
                                          <p:spTgt spid="1945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9459">
                                            <p:txEl>
                                              <p:pRg st="3" end="3"/>
                                            </p:txEl>
                                          </p:spTgt>
                                        </p:tgtEl>
                                        <p:attrNameLst>
                                          <p:attrName>style.visibility</p:attrName>
                                        </p:attrNameLst>
                                      </p:cBhvr>
                                      <p:to>
                                        <p:strVal val="visible"/>
                                      </p:to>
                                    </p:set>
                                    <p:animEffect transition="in" filter="dissolve">
                                      <p:cBhvr>
                                        <p:cTn id="27" dur="500"/>
                                        <p:tgtEl>
                                          <p:spTgt spid="1945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9459">
                                            <p:txEl>
                                              <p:pRg st="4" end="4"/>
                                            </p:txEl>
                                          </p:spTgt>
                                        </p:tgtEl>
                                        <p:attrNameLst>
                                          <p:attrName>style.visibility</p:attrName>
                                        </p:attrNameLst>
                                      </p:cBhvr>
                                      <p:to>
                                        <p:strVal val="visible"/>
                                      </p:to>
                                    </p:set>
                                    <p:animEffect transition="in" filter="dissolve">
                                      <p:cBhvr>
                                        <p:cTn id="32" dur="500"/>
                                        <p:tgtEl>
                                          <p:spTgt spid="19459">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9459">
                                            <p:txEl>
                                              <p:pRg st="5" end="5"/>
                                            </p:txEl>
                                          </p:spTgt>
                                        </p:tgtEl>
                                        <p:attrNameLst>
                                          <p:attrName>style.visibility</p:attrName>
                                        </p:attrNameLst>
                                      </p:cBhvr>
                                      <p:to>
                                        <p:strVal val="visible"/>
                                      </p:to>
                                    </p:set>
                                    <p:animEffect transition="in" filter="dissolve">
                                      <p:cBhvr>
                                        <p:cTn id="37" dur="500"/>
                                        <p:tgtEl>
                                          <p:spTgt spid="19459">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9459">
                                            <p:txEl>
                                              <p:pRg st="6" end="6"/>
                                            </p:txEl>
                                          </p:spTgt>
                                        </p:tgtEl>
                                        <p:attrNameLst>
                                          <p:attrName>style.visibility</p:attrName>
                                        </p:attrNameLst>
                                      </p:cBhvr>
                                      <p:to>
                                        <p:strVal val="visible"/>
                                      </p:to>
                                    </p:set>
                                    <p:animEffect transition="in" filter="dissolve">
                                      <p:cBhvr>
                                        <p:cTn id="42" dur="500"/>
                                        <p:tgtEl>
                                          <p:spTgt spid="19459">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9459">
                                            <p:txEl>
                                              <p:pRg st="7" end="7"/>
                                            </p:txEl>
                                          </p:spTgt>
                                        </p:tgtEl>
                                        <p:attrNameLst>
                                          <p:attrName>style.visibility</p:attrName>
                                        </p:attrNameLst>
                                      </p:cBhvr>
                                      <p:to>
                                        <p:strVal val="visible"/>
                                      </p:to>
                                    </p:set>
                                    <p:animEffect transition="in" filter="dissolve">
                                      <p:cBhvr>
                                        <p:cTn id="47" dur="500"/>
                                        <p:tgtEl>
                                          <p:spTgt spid="19459">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9459">
                                            <p:txEl>
                                              <p:pRg st="8" end="8"/>
                                            </p:txEl>
                                          </p:spTgt>
                                        </p:tgtEl>
                                        <p:attrNameLst>
                                          <p:attrName>style.visibility</p:attrName>
                                        </p:attrNameLst>
                                      </p:cBhvr>
                                      <p:to>
                                        <p:strVal val="visible"/>
                                      </p:to>
                                    </p:set>
                                    <p:animEffect transition="in" filter="dissolve">
                                      <p:cBhvr>
                                        <p:cTn id="52" dur="500"/>
                                        <p:tgtEl>
                                          <p:spTgt spid="1945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59"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3400" smtClean="0"/>
              <a:t>Connecting All the Pieces to Improve Comprehension</a:t>
            </a:r>
            <a:endParaRPr lang="en-US" smtClean="0"/>
          </a:p>
        </p:txBody>
      </p:sp>
      <p:sp>
        <p:nvSpPr>
          <p:cNvPr id="13315" name="Rectangle 3"/>
          <p:cNvSpPr>
            <a:spLocks noGrp="1" noChangeArrowheads="1"/>
          </p:cNvSpPr>
          <p:nvPr>
            <p:ph type="body" idx="1"/>
          </p:nvPr>
        </p:nvSpPr>
        <p:spPr/>
        <p:txBody>
          <a:bodyPr/>
          <a:lstStyle/>
          <a:p>
            <a:pPr eaLnBrk="1" hangingPunct="1"/>
            <a:endParaRPr lang="en-US" smtClean="0"/>
          </a:p>
          <a:p>
            <a:pPr eaLnBrk="1" hangingPunct="1"/>
            <a:endParaRPr lang="en-US" smtClean="0"/>
          </a:p>
        </p:txBody>
      </p:sp>
      <p:pic>
        <p:nvPicPr>
          <p:cNvPr id="35844" name="Picture 4"/>
          <p:cNvPicPr>
            <a:picLocks noChangeAspect="1" noChangeArrowheads="1"/>
          </p:cNvPicPr>
          <p:nvPr/>
        </p:nvPicPr>
        <p:blipFill>
          <a:blip r:embed="rId3" cstate="print"/>
          <a:srcRect/>
          <a:stretch>
            <a:fillRect/>
          </a:stretch>
        </p:blipFill>
        <p:spPr bwMode="auto">
          <a:xfrm>
            <a:off x="1828800" y="2209800"/>
            <a:ext cx="5715000" cy="3863975"/>
          </a:xfrm>
          <a:prstGeom prst="rect">
            <a:avLst/>
          </a:prstGeom>
          <a:noFill/>
          <a:ln w="9525">
            <a:noFill/>
            <a:miter lim="800000"/>
            <a:headEnd/>
            <a:tailEnd/>
          </a:ln>
        </p:spPr>
      </p:pic>
      <p:sp>
        <p:nvSpPr>
          <p:cNvPr id="13317" name="Text Box 5"/>
          <p:cNvSpPr txBox="1">
            <a:spLocks noChangeArrowheads="1"/>
          </p:cNvSpPr>
          <p:nvPr/>
        </p:nvSpPr>
        <p:spPr bwMode="auto">
          <a:xfrm>
            <a:off x="1890713" y="2935288"/>
            <a:ext cx="1385887" cy="822325"/>
          </a:xfrm>
          <a:prstGeom prst="rect">
            <a:avLst/>
          </a:prstGeom>
          <a:noFill/>
          <a:ln w="9525">
            <a:noFill/>
            <a:miter lim="800000"/>
            <a:headEnd/>
            <a:tailEnd/>
          </a:ln>
        </p:spPr>
        <p:txBody>
          <a:bodyPr>
            <a:spAutoFit/>
          </a:bodyPr>
          <a:lstStyle/>
          <a:p>
            <a:pPr algn="ctr" eaLnBrk="0" hangingPunct="0"/>
            <a:r>
              <a:rPr lang="en-US" sz="2400" b="1"/>
              <a:t>Fix-it Up</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2000"/>
                                        <p:tgtEl>
                                          <p:spTgt spid="133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13315">
                                            <p:txEl>
                                              <p:pRg st="0" end="0"/>
                                            </p:txEl>
                                          </p:spTgt>
                                        </p:tgtEl>
                                        <p:attrNameLst>
                                          <p:attrName>style.visibility</p:attrName>
                                        </p:attrNameLst>
                                      </p:cBhvr>
                                      <p:to>
                                        <p:strVal val="visible"/>
                                      </p:to>
                                    </p:set>
                                    <p:animEffect transition="in" filter="fade">
                                      <p:cBhvr>
                                        <p:cTn id="12" dur="2000"/>
                                        <p:tgtEl>
                                          <p:spTgt spid="133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mph" presetSubtype="0" fill="hold" nodeType="clickEffect">
                                  <p:stCondLst>
                                    <p:cond delay="0"/>
                                  </p:stCondLst>
                                  <p:childTnLst>
                                    <p:animScale>
                                      <p:cBhvr>
                                        <p:cTn id="16" dur="2000" fill="hold"/>
                                        <p:tgtEl>
                                          <p:spTgt spid="13317">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5"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685800" y="533400"/>
            <a:ext cx="8001000" cy="533400"/>
          </a:xfrm>
          <a:prstGeom prst="rect">
            <a:avLst/>
          </a:prstGeom>
          <a:noFill/>
          <a:ln w="9525">
            <a:noFill/>
            <a:miter lim="800000"/>
            <a:headEnd/>
            <a:tailEnd/>
          </a:ln>
        </p:spPr>
        <p:txBody>
          <a:bodyPr anchor="ctr"/>
          <a:lstStyle/>
          <a:p>
            <a:r>
              <a:rPr lang="en-US" sz="3600">
                <a:solidFill>
                  <a:schemeClr val="tx2"/>
                </a:solidFill>
                <a:latin typeface="Garamond" pitchFamily="18" charset="0"/>
              </a:rPr>
              <a:t>Fix-it Up Strategies/ Clarify and Monitor</a:t>
            </a:r>
          </a:p>
        </p:txBody>
      </p:sp>
      <p:graphicFrame>
        <p:nvGraphicFramePr>
          <p:cNvPr id="3074" name="Diagram 3"/>
          <p:cNvGraphicFramePr>
            <a:graphicFrameLocks noChangeAspect="1"/>
          </p:cNvGraphicFramePr>
          <p:nvPr/>
        </p:nvGraphicFramePr>
        <p:xfrm>
          <a:off x="914400" y="1600200"/>
          <a:ext cx="3810000" cy="4530725"/>
        </p:xfrm>
        <a:graphic>
          <a:graphicData uri="http://schemas.openxmlformats.org/drawingml/2006/compatibility">
            <com:legacyDrawing xmlns:com="http://schemas.openxmlformats.org/drawingml/2006/compatibility" spid="_x0000_s3074"/>
          </a:graphicData>
        </a:graphic>
      </p:graphicFrame>
      <p:graphicFrame>
        <p:nvGraphicFramePr>
          <p:cNvPr id="23601" name="Group 49"/>
          <p:cNvGraphicFramePr>
            <a:graphicFrameLocks noGrp="1"/>
          </p:cNvGraphicFramePr>
          <p:nvPr/>
        </p:nvGraphicFramePr>
        <p:xfrm>
          <a:off x="1279525" y="1600200"/>
          <a:ext cx="5197475" cy="4489450"/>
        </p:xfrm>
        <a:graphic>
          <a:graphicData uri="http://schemas.openxmlformats.org/drawingml/2006/table">
            <a:tbl>
              <a:tblPr/>
              <a:tblGrid>
                <a:gridCol w="1471613"/>
                <a:gridCol w="1936750"/>
                <a:gridCol w="1789112"/>
              </a:tblGrid>
              <a:tr h="61277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dirty="0" smtClean="0">
                          <a:ln>
                            <a:noFill/>
                          </a:ln>
                          <a:solidFill>
                            <a:schemeClr val="tx1"/>
                          </a:solidFill>
                          <a:effectLst/>
                          <a:latin typeface="Arial" charset="0"/>
                        </a:rPr>
                        <a:t>Cueing </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dirty="0" smtClean="0">
                          <a:ln>
                            <a:noFill/>
                          </a:ln>
                          <a:solidFill>
                            <a:schemeClr val="tx1"/>
                          </a:solidFill>
                          <a:effectLst/>
                          <a:latin typeface="Arial" charset="0"/>
                        </a:rPr>
                        <a:t>System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dirty="0" smtClean="0">
                          <a:ln>
                            <a:noFill/>
                          </a:ln>
                          <a:solidFill>
                            <a:schemeClr val="tx1"/>
                          </a:solidFill>
                          <a:effectLst/>
                          <a:latin typeface="Arial" charset="0"/>
                        </a:rPr>
                        <a:t>Problem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dirty="0" smtClean="0">
                          <a:ln>
                            <a:noFill/>
                          </a:ln>
                          <a:solidFill>
                            <a:schemeClr val="tx1"/>
                          </a:solidFill>
                          <a:effectLst/>
                          <a:latin typeface="Arial" charset="0"/>
                        </a:rPr>
                        <a:t>Solutions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597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dirty="0" smtClean="0">
                          <a:ln>
                            <a:noFill/>
                          </a:ln>
                          <a:solidFill>
                            <a:schemeClr val="tx1"/>
                          </a:solidFill>
                          <a:effectLst/>
                          <a:latin typeface="Arial" charset="0"/>
                        </a:rPr>
                        <a:t>Graph-o-phonic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62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dirty="0" smtClean="0">
                          <a:ln>
                            <a:noFill/>
                          </a:ln>
                          <a:solidFill>
                            <a:schemeClr val="tx1"/>
                          </a:solidFill>
                          <a:effectLst/>
                          <a:latin typeface="Arial" charset="0"/>
                        </a:rPr>
                        <a:t>Lexical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467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dirty="0" smtClean="0">
                          <a:ln>
                            <a:noFill/>
                          </a:ln>
                          <a:solidFill>
                            <a:schemeClr val="tx1"/>
                          </a:solidFill>
                          <a:effectLst/>
                          <a:latin typeface="Arial" charset="0"/>
                        </a:rPr>
                        <a:t>Syntactic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dirty="0" smtClean="0">
                          <a:ln>
                            <a:noFill/>
                          </a:ln>
                          <a:solidFill>
                            <a:schemeClr val="tx1"/>
                          </a:solidFill>
                          <a:effectLst/>
                          <a:latin typeface="Arial" charset="0"/>
                        </a:rPr>
                        <a:t>Semantic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308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dirty="0" smtClean="0">
                          <a:ln>
                            <a:noFill/>
                          </a:ln>
                          <a:solidFill>
                            <a:schemeClr val="tx1"/>
                          </a:solidFill>
                          <a:effectLst/>
                          <a:latin typeface="Arial" charset="0"/>
                        </a:rPr>
                        <a:t>Schematic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0" i="0" u="none" strike="noStrike" cap="none" normalizeH="0" baseline="0" dirty="0" smtClean="0">
                          <a:ln>
                            <a:noFill/>
                          </a:ln>
                          <a:solidFill>
                            <a:schemeClr val="tx1"/>
                          </a:solidFill>
                          <a:effectLst/>
                          <a:latin typeface="Arial" charset="0"/>
                        </a:rPr>
                        <a:t>Pragmatic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111" name="Picture 39" descr="MCj03967000000[1]"/>
          <p:cNvPicPr>
            <a:picLocks noChangeAspect="1" noChangeArrowheads="1"/>
          </p:cNvPicPr>
          <p:nvPr/>
        </p:nvPicPr>
        <p:blipFill>
          <a:blip r:embed="rId5" cstate="print">
            <a:lum bright="18000"/>
          </a:blip>
          <a:srcRect/>
          <a:stretch>
            <a:fillRect/>
          </a:stretch>
        </p:blipFill>
        <p:spPr bwMode="auto">
          <a:xfrm>
            <a:off x="7240588" y="4343400"/>
            <a:ext cx="1635125" cy="1676400"/>
          </a:xfrm>
          <a:prstGeom prst="rect">
            <a:avLst/>
          </a:prstGeom>
          <a:noFill/>
          <a:ln w="9525">
            <a:noFill/>
            <a:miter lim="800000"/>
            <a:headEnd/>
            <a:tailEnd/>
          </a:ln>
        </p:spPr>
      </p:pic>
      <p:sp>
        <p:nvSpPr>
          <p:cNvPr id="3112" name="AutoShape 40"/>
          <p:cNvSpPr>
            <a:spLocks noChangeArrowheads="1"/>
          </p:cNvSpPr>
          <p:nvPr/>
        </p:nvSpPr>
        <p:spPr bwMode="auto">
          <a:xfrm>
            <a:off x="6705600" y="1600200"/>
            <a:ext cx="2438400" cy="2257425"/>
          </a:xfrm>
          <a:prstGeom prst="wedgeEllipseCallout">
            <a:avLst>
              <a:gd name="adj1" fmla="val -130"/>
              <a:gd name="adj2" fmla="val 56750"/>
            </a:avLst>
          </a:prstGeom>
          <a:noFill/>
          <a:ln w="9525">
            <a:solidFill>
              <a:schemeClr val="tx1"/>
            </a:solidFill>
            <a:miter lim="800000"/>
            <a:headEnd/>
            <a:tailEnd/>
          </a:ln>
        </p:spPr>
        <p:txBody>
          <a:bodyPr/>
          <a:lstStyle/>
          <a:p>
            <a:pPr algn="ctr" eaLnBrk="0" hangingPunct="0"/>
            <a:endParaRPr lang="en-US"/>
          </a:p>
        </p:txBody>
      </p:sp>
      <p:sp>
        <p:nvSpPr>
          <p:cNvPr id="3113" name="Text Box 41"/>
          <p:cNvSpPr txBox="1">
            <a:spLocks noChangeArrowheads="1"/>
          </p:cNvSpPr>
          <p:nvPr/>
        </p:nvSpPr>
        <p:spPr bwMode="auto">
          <a:xfrm>
            <a:off x="6934200" y="2133600"/>
            <a:ext cx="1844675" cy="1465263"/>
          </a:xfrm>
          <a:prstGeom prst="rect">
            <a:avLst/>
          </a:prstGeom>
          <a:noFill/>
          <a:ln w="9525">
            <a:noFill/>
            <a:miter lim="800000"/>
            <a:headEnd/>
            <a:tailEnd/>
          </a:ln>
        </p:spPr>
        <p:txBody>
          <a:bodyPr>
            <a:spAutoFit/>
          </a:bodyPr>
          <a:lstStyle/>
          <a:p>
            <a:pPr eaLnBrk="0" hangingPunct="0"/>
            <a:r>
              <a:rPr lang="en-US">
                <a:latin typeface="Tahoma" pitchFamily="34" charset="0"/>
              </a:rPr>
              <a:t>Does this look right?</a:t>
            </a:r>
          </a:p>
          <a:p>
            <a:pPr eaLnBrk="0" hangingPunct="0"/>
            <a:r>
              <a:rPr lang="en-US">
                <a:latin typeface="Tahoma" pitchFamily="34" charset="0"/>
              </a:rPr>
              <a:t>Does it sound right?</a:t>
            </a:r>
          </a:p>
          <a:p>
            <a:pPr eaLnBrk="0" hangingPunct="0"/>
            <a:endParaRPr lang="en-US">
              <a:latin typeface="Tahoma" pitchFamily="34" charset="0"/>
            </a:endParaRPr>
          </a:p>
        </p:txBody>
      </p:sp>
    </p:spTree>
  </p:cSld>
  <p:clrMapOvr>
    <a:masterClrMapping/>
  </p:clrMapOvr>
  <p:transition spd="slow">
    <p:wheel spokes="8"/>
    <p:sndAc>
      <p:stSnd>
        <p:snd r:embed="rId4" name="voltag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fade">
                                      <p:cBhvr>
                                        <p:cTn id="7" dur="20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1447800" y="304800"/>
            <a:ext cx="6324600" cy="685800"/>
          </a:xfrm>
          <a:prstGeom prst="rect">
            <a:avLst/>
          </a:prstGeom>
          <a:noFill/>
          <a:ln w="9525">
            <a:noFill/>
            <a:miter lim="800000"/>
            <a:headEnd/>
            <a:tailEnd/>
          </a:ln>
        </p:spPr>
        <p:txBody>
          <a:bodyPr anchor="ctr"/>
          <a:lstStyle/>
          <a:p>
            <a:pPr algn="ctr"/>
            <a:r>
              <a:rPr lang="en-US" sz="2700">
                <a:solidFill>
                  <a:schemeClr val="tx2"/>
                </a:solidFill>
              </a:rPr>
              <a:t>Fix-it Up Strategies: The Dance Between Decoding and Meaning</a:t>
            </a:r>
          </a:p>
        </p:txBody>
      </p:sp>
      <p:graphicFrame>
        <p:nvGraphicFramePr>
          <p:cNvPr id="4098" name="Diagram 3"/>
          <p:cNvGraphicFramePr>
            <a:graphicFrameLocks noChangeAspect="1"/>
          </p:cNvGraphicFramePr>
          <p:nvPr/>
        </p:nvGraphicFramePr>
        <p:xfrm>
          <a:off x="914400" y="1600200"/>
          <a:ext cx="3810000" cy="4530725"/>
        </p:xfrm>
        <a:graphic>
          <a:graphicData uri="http://schemas.openxmlformats.org/drawingml/2006/compatibility">
            <com:legacyDrawing xmlns:com="http://schemas.openxmlformats.org/drawingml/2006/compatibility" spid="_x0000_s4098"/>
          </a:graphicData>
        </a:graphic>
      </p:graphicFrame>
      <p:graphicFrame>
        <p:nvGraphicFramePr>
          <p:cNvPr id="24656" name="Group 80"/>
          <p:cNvGraphicFramePr>
            <a:graphicFrameLocks noGrp="1"/>
          </p:cNvGraphicFramePr>
          <p:nvPr/>
        </p:nvGraphicFramePr>
        <p:xfrm>
          <a:off x="838200" y="1295400"/>
          <a:ext cx="5867400" cy="5375275"/>
        </p:xfrm>
        <a:graphic>
          <a:graphicData uri="http://schemas.openxmlformats.org/drawingml/2006/table">
            <a:tbl>
              <a:tblPr/>
              <a:tblGrid>
                <a:gridCol w="1660525"/>
                <a:gridCol w="2187575"/>
                <a:gridCol w="2019300"/>
              </a:tblGrid>
              <a:tr h="523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Cueing System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Problem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Solutions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02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Graph-o-phonic</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Student continues to miscue on text.</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Do the letters/sounds match?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82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Lexical</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Difficulty reading a word in variety of text other than original text.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Find and frame ___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Word analysis: root word?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922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Syntactic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Substitutes visually similar word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House/horse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Does this sound like__?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Prompt: Try that again.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Semantic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Meaning can vary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Reread/ synonym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Schematic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Inadequate schema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Visualize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5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Pragmatic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Lack of purpose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What do I need to know?</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4135" name="Picture 39" descr="MCj03967000000[1]"/>
          <p:cNvPicPr>
            <a:picLocks noChangeAspect="1" noChangeArrowheads="1"/>
          </p:cNvPicPr>
          <p:nvPr/>
        </p:nvPicPr>
        <p:blipFill>
          <a:blip r:embed="rId5" cstate="print">
            <a:lum bright="18000"/>
          </a:blip>
          <a:srcRect/>
          <a:stretch>
            <a:fillRect/>
          </a:stretch>
        </p:blipFill>
        <p:spPr bwMode="auto">
          <a:xfrm>
            <a:off x="7078663" y="4068763"/>
            <a:ext cx="2065337" cy="2116137"/>
          </a:xfrm>
          <a:prstGeom prst="rect">
            <a:avLst/>
          </a:prstGeom>
          <a:noFill/>
          <a:ln w="9525">
            <a:noFill/>
            <a:miter lim="800000"/>
            <a:headEnd/>
            <a:tailEnd/>
          </a:ln>
        </p:spPr>
      </p:pic>
      <p:sp>
        <p:nvSpPr>
          <p:cNvPr id="4136" name="AutoShape 40"/>
          <p:cNvSpPr>
            <a:spLocks noChangeArrowheads="1"/>
          </p:cNvSpPr>
          <p:nvPr/>
        </p:nvSpPr>
        <p:spPr bwMode="auto">
          <a:xfrm>
            <a:off x="6950075" y="1965325"/>
            <a:ext cx="1828800" cy="1892300"/>
          </a:xfrm>
          <a:prstGeom prst="wedgeEllipseCallout">
            <a:avLst>
              <a:gd name="adj1" fmla="val 3125"/>
              <a:gd name="adj2" fmla="val 58023"/>
            </a:avLst>
          </a:prstGeom>
          <a:noFill/>
          <a:ln w="9525">
            <a:solidFill>
              <a:schemeClr val="tx1"/>
            </a:solidFill>
            <a:miter lim="800000"/>
            <a:headEnd/>
            <a:tailEnd/>
          </a:ln>
        </p:spPr>
        <p:txBody>
          <a:bodyPr/>
          <a:lstStyle/>
          <a:p>
            <a:pPr algn="ctr" eaLnBrk="0" hangingPunct="0"/>
            <a:endParaRPr lang="en-US"/>
          </a:p>
        </p:txBody>
      </p:sp>
      <p:sp>
        <p:nvSpPr>
          <p:cNvPr id="4137" name="Text Box 41"/>
          <p:cNvSpPr txBox="1">
            <a:spLocks noChangeArrowheads="1"/>
          </p:cNvSpPr>
          <p:nvPr/>
        </p:nvSpPr>
        <p:spPr bwMode="auto">
          <a:xfrm>
            <a:off x="7132638" y="2332038"/>
            <a:ext cx="1646237" cy="1465262"/>
          </a:xfrm>
          <a:prstGeom prst="rect">
            <a:avLst/>
          </a:prstGeom>
          <a:noFill/>
          <a:ln w="9525">
            <a:noFill/>
            <a:miter lim="800000"/>
            <a:headEnd/>
            <a:tailEnd/>
          </a:ln>
        </p:spPr>
        <p:txBody>
          <a:bodyPr>
            <a:spAutoFit/>
          </a:bodyPr>
          <a:lstStyle/>
          <a:p>
            <a:pPr eaLnBrk="0" hangingPunct="0"/>
            <a:r>
              <a:rPr lang="en-US">
                <a:latin typeface="Tahoma" pitchFamily="34" charset="0"/>
              </a:rPr>
              <a:t>Does this look right?</a:t>
            </a:r>
          </a:p>
          <a:p>
            <a:pPr eaLnBrk="0" hangingPunct="0"/>
            <a:r>
              <a:rPr lang="en-US">
                <a:latin typeface="Tahoma" pitchFamily="34" charset="0"/>
              </a:rPr>
              <a:t>Does it sound right?</a:t>
            </a:r>
          </a:p>
          <a:p>
            <a:pPr eaLnBrk="0" hangingPunct="0"/>
            <a:endParaRPr lang="en-US">
              <a:latin typeface="Tahoma" pitchFamily="34" charset="0"/>
            </a:endParaRPr>
          </a:p>
        </p:txBody>
      </p:sp>
    </p:spTree>
  </p:cSld>
  <p:clrMapOvr>
    <a:masterClrMapping/>
  </p:clrMapOvr>
  <p:transition spd="slow">
    <p:wheel spokes="8"/>
    <p:sndAc>
      <p:stSnd>
        <p:snd r:embed="rId4" name="voltag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fade">
                                      <p:cBhvr>
                                        <p:cTn id="7" dur="20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z="3400" smtClean="0"/>
              <a:t>Connecting All the Pieces to Improve Comprehension</a:t>
            </a:r>
            <a:endParaRPr lang="en-US" smtClean="0"/>
          </a:p>
        </p:txBody>
      </p:sp>
      <p:sp>
        <p:nvSpPr>
          <p:cNvPr id="36867" name="Rectangle 3"/>
          <p:cNvSpPr>
            <a:spLocks noGrp="1" noChangeArrowheads="1"/>
          </p:cNvSpPr>
          <p:nvPr>
            <p:ph type="body" idx="1"/>
          </p:nvPr>
        </p:nvSpPr>
        <p:spPr/>
        <p:txBody>
          <a:bodyPr/>
          <a:lstStyle/>
          <a:p>
            <a:pPr eaLnBrk="1" hangingPunct="1"/>
            <a:endParaRPr lang="en-US" smtClean="0"/>
          </a:p>
          <a:p>
            <a:pPr eaLnBrk="1" hangingPunct="1"/>
            <a:endParaRPr lang="en-US" smtClean="0"/>
          </a:p>
        </p:txBody>
      </p:sp>
      <p:pic>
        <p:nvPicPr>
          <p:cNvPr id="36868" name="Picture 4"/>
          <p:cNvPicPr>
            <a:picLocks noChangeAspect="1" noChangeArrowheads="1"/>
          </p:cNvPicPr>
          <p:nvPr/>
        </p:nvPicPr>
        <p:blipFill>
          <a:blip r:embed="rId4" cstate="print"/>
          <a:srcRect/>
          <a:stretch>
            <a:fillRect/>
          </a:stretch>
        </p:blipFill>
        <p:spPr bwMode="auto">
          <a:xfrm>
            <a:off x="1371600" y="2133600"/>
            <a:ext cx="5715000" cy="3863975"/>
          </a:xfrm>
          <a:prstGeom prst="rect">
            <a:avLst/>
          </a:prstGeom>
          <a:noFill/>
          <a:ln w="9525">
            <a:noFill/>
            <a:miter lim="800000"/>
            <a:headEnd/>
            <a:tailEnd/>
          </a:ln>
        </p:spPr>
      </p:pic>
      <p:sp>
        <p:nvSpPr>
          <p:cNvPr id="36869" name="Text Box 5"/>
          <p:cNvSpPr txBox="1">
            <a:spLocks noChangeArrowheads="1"/>
          </p:cNvSpPr>
          <p:nvPr/>
        </p:nvSpPr>
        <p:spPr bwMode="auto">
          <a:xfrm>
            <a:off x="1573213" y="2921000"/>
            <a:ext cx="1608137" cy="519113"/>
          </a:xfrm>
          <a:prstGeom prst="rect">
            <a:avLst/>
          </a:prstGeom>
          <a:noFill/>
          <a:ln w="9525">
            <a:noFill/>
            <a:miter lim="800000"/>
            <a:headEnd/>
            <a:tailEnd/>
          </a:ln>
        </p:spPr>
        <p:txBody>
          <a:bodyPr wrap="none">
            <a:spAutoFit/>
          </a:bodyPr>
          <a:lstStyle/>
          <a:p>
            <a:pPr algn="ctr" eaLnBrk="0" hangingPunct="0"/>
            <a:r>
              <a:rPr lang="en-US" sz="2800" b="1"/>
              <a:t>Fix-it Up</a:t>
            </a:r>
          </a:p>
        </p:txBody>
      </p:sp>
      <p:sp>
        <p:nvSpPr>
          <p:cNvPr id="36870" name="Rectangle 6"/>
          <p:cNvSpPr>
            <a:spLocks noChangeArrowheads="1"/>
          </p:cNvSpPr>
          <p:nvPr/>
        </p:nvSpPr>
        <p:spPr bwMode="auto">
          <a:xfrm>
            <a:off x="4479925" y="3246438"/>
            <a:ext cx="184150" cy="366712"/>
          </a:xfrm>
          <a:prstGeom prst="rect">
            <a:avLst/>
          </a:prstGeom>
          <a:noFill/>
          <a:ln w="9525">
            <a:noFill/>
            <a:miter lim="800000"/>
            <a:headEnd/>
            <a:tailEnd/>
          </a:ln>
        </p:spPr>
        <p:txBody>
          <a:bodyPr wrap="none">
            <a:spAutoFit/>
          </a:bodyPr>
          <a:lstStyle/>
          <a:p>
            <a:pPr algn="ctr" eaLnBrk="0" hangingPunct="0"/>
            <a:endParaRPr lang="en-US"/>
          </a:p>
        </p:txBody>
      </p:sp>
      <p:sp>
        <p:nvSpPr>
          <p:cNvPr id="180231" name="Rectangle 7"/>
          <p:cNvSpPr>
            <a:spLocks noChangeArrowheads="1"/>
          </p:cNvSpPr>
          <p:nvPr/>
        </p:nvSpPr>
        <p:spPr bwMode="auto">
          <a:xfrm>
            <a:off x="5181600" y="2667000"/>
            <a:ext cx="1676400" cy="519113"/>
          </a:xfrm>
          <a:prstGeom prst="rect">
            <a:avLst/>
          </a:prstGeom>
          <a:noFill/>
          <a:ln w="9525">
            <a:noFill/>
            <a:miter lim="800000"/>
            <a:headEnd/>
            <a:tailEnd/>
          </a:ln>
        </p:spPr>
        <p:txBody>
          <a:bodyPr>
            <a:spAutoFit/>
          </a:bodyPr>
          <a:lstStyle/>
          <a:p>
            <a:pPr algn="ctr" eaLnBrk="0" hangingPunct="0"/>
            <a:r>
              <a:rPr lang="en-US" sz="2800" b="1"/>
              <a:t>Schema</a:t>
            </a:r>
          </a:p>
        </p:txBody>
      </p:sp>
    </p:spTree>
  </p:cSld>
  <p:clrMapOvr>
    <a:masterClrMapping/>
  </p:clrMapOvr>
  <p:transition spd="slow">
    <p:wheel spokes="8"/>
    <p:sndAc>
      <p:stSnd>
        <p:snd r:embed="rId3" name="voltag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80231">
                                            <p:txEl>
                                              <p:pRg st="0" end="0"/>
                                            </p:txEl>
                                          </p:spTgt>
                                        </p:tgtEl>
                                      </p:cBhvr>
                                    </p:animEffect>
                                    <p:animScale>
                                      <p:cBhvr>
                                        <p:cTn id="7" dur="250" autoRev="1" fill="hold"/>
                                        <p:tgtEl>
                                          <p:spTgt spid="180231">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b="1" i="1" smtClean="0"/>
              <a:t>    </a:t>
            </a:r>
            <a:r>
              <a:rPr lang="en-US" b="1" i="1" u="sng" smtClean="0"/>
              <a:t>SURPRISING FACT</a:t>
            </a:r>
          </a:p>
        </p:txBody>
      </p:sp>
      <p:sp>
        <p:nvSpPr>
          <p:cNvPr id="37891" name="Rectangle 3"/>
          <p:cNvSpPr>
            <a:spLocks noGrp="1" noChangeArrowheads="1"/>
          </p:cNvSpPr>
          <p:nvPr>
            <p:ph type="body" idx="1"/>
          </p:nvPr>
        </p:nvSpPr>
        <p:spPr>
          <a:xfrm>
            <a:off x="1219200" y="1752600"/>
            <a:ext cx="7086600" cy="3052763"/>
          </a:xfrm>
        </p:spPr>
        <p:txBody>
          <a:bodyPr/>
          <a:lstStyle/>
          <a:p>
            <a:pPr eaLnBrk="1" hangingPunct="1">
              <a:buFont typeface="Wingdings" pitchFamily="2" charset="2"/>
              <a:buNone/>
            </a:pPr>
            <a:r>
              <a:rPr lang="en-US" sz="3600" i="1" smtClean="0">
                <a:latin typeface="Tahoma" pitchFamily="34" charset="0"/>
              </a:rPr>
              <a:t>  What you do BEFORE you read a text is more important if you want to  foster students using comprehension strategies independently.</a:t>
            </a:r>
          </a:p>
        </p:txBody>
      </p:sp>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04800" y="228600"/>
            <a:ext cx="5257800" cy="549275"/>
          </a:xfrm>
        </p:spPr>
        <p:txBody>
          <a:bodyPr/>
          <a:lstStyle/>
          <a:p>
            <a:pPr eaLnBrk="1" hangingPunct="1"/>
            <a:r>
              <a:rPr lang="en-US" sz="3200" smtClean="0">
                <a:latin typeface="Tahoma" pitchFamily="34" charset="0"/>
              </a:rPr>
              <a:t>Strategy Focus: Schema</a:t>
            </a:r>
          </a:p>
        </p:txBody>
      </p:sp>
      <p:sp>
        <p:nvSpPr>
          <p:cNvPr id="25603" name="Rectangle 3"/>
          <p:cNvSpPr>
            <a:spLocks noGrp="1" noChangeArrowheads="1"/>
          </p:cNvSpPr>
          <p:nvPr>
            <p:ph type="body" idx="1"/>
          </p:nvPr>
        </p:nvSpPr>
        <p:spPr/>
        <p:txBody>
          <a:bodyPr/>
          <a:lstStyle/>
          <a:p>
            <a:pPr eaLnBrk="1" hangingPunct="1">
              <a:buFontTx/>
              <a:buNone/>
            </a:pPr>
            <a:endParaRPr lang="en-US" i="1" smtClean="0"/>
          </a:p>
          <a:p>
            <a:pPr eaLnBrk="1" hangingPunct="1">
              <a:buFontTx/>
              <a:buNone/>
            </a:pPr>
            <a:r>
              <a:rPr lang="en-US" sz="2000" i="1" smtClean="0">
                <a:latin typeface="Tahoma" pitchFamily="34" charset="0"/>
              </a:rPr>
              <a:t>                         *  </a:t>
            </a:r>
            <a:r>
              <a:rPr lang="en-US" sz="2000" smtClean="0">
                <a:latin typeface="Tahoma" pitchFamily="34" charset="0"/>
              </a:rPr>
              <a:t>Activate their knowledge before, </a:t>
            </a:r>
          </a:p>
          <a:p>
            <a:pPr eaLnBrk="1" hangingPunct="1">
              <a:buFontTx/>
              <a:buNone/>
            </a:pPr>
            <a:r>
              <a:rPr lang="en-US" sz="2000" smtClean="0">
                <a:latin typeface="Tahoma" pitchFamily="34" charset="0"/>
              </a:rPr>
              <a:t>                             during and after reading.</a:t>
            </a:r>
          </a:p>
          <a:p>
            <a:pPr eaLnBrk="1" hangingPunct="1">
              <a:buFontTx/>
              <a:buNone/>
            </a:pPr>
            <a:r>
              <a:rPr lang="en-US" sz="2000" smtClean="0">
                <a:latin typeface="Tahoma" pitchFamily="34" charset="0"/>
              </a:rPr>
              <a:t>                         *  Use schema to make connections</a:t>
            </a:r>
          </a:p>
          <a:p>
            <a:pPr eaLnBrk="1" hangingPunct="1">
              <a:buFontTx/>
              <a:buNone/>
            </a:pPr>
            <a:r>
              <a:rPr lang="en-US" sz="2000" smtClean="0">
                <a:latin typeface="Tahoma" pitchFamily="34" charset="0"/>
              </a:rPr>
              <a:t>                             between  the text and their lives, </a:t>
            </a:r>
          </a:p>
          <a:p>
            <a:pPr eaLnBrk="1" hangingPunct="1">
              <a:buFontTx/>
              <a:buNone/>
            </a:pPr>
            <a:r>
              <a:rPr lang="en-US" sz="2000" smtClean="0">
                <a:latin typeface="Tahoma" pitchFamily="34" charset="0"/>
              </a:rPr>
              <a:t>                             between the text and one another                                                                               	                 the text and the world.</a:t>
            </a:r>
          </a:p>
          <a:p>
            <a:pPr eaLnBrk="1" hangingPunct="1">
              <a:buFontTx/>
              <a:buNone/>
            </a:pPr>
            <a:endParaRPr lang="en-US" sz="2000" smtClean="0">
              <a:latin typeface="Tahoma" pitchFamily="34" charset="0"/>
            </a:endParaRPr>
          </a:p>
        </p:txBody>
      </p:sp>
      <p:sp>
        <p:nvSpPr>
          <p:cNvPr id="38916" name="AutoShape 4"/>
          <p:cNvSpPr>
            <a:spLocks noChangeArrowheads="1"/>
          </p:cNvSpPr>
          <p:nvPr/>
        </p:nvSpPr>
        <p:spPr bwMode="auto">
          <a:xfrm>
            <a:off x="457200" y="152400"/>
            <a:ext cx="8001000" cy="6553200"/>
          </a:xfrm>
          <a:prstGeom prst="irregularSeal1">
            <a:avLst/>
          </a:prstGeom>
          <a:noFill/>
          <a:ln w="19050">
            <a:solidFill>
              <a:schemeClr val="tx1"/>
            </a:solidFill>
            <a:miter lim="800000"/>
            <a:headEnd/>
            <a:tailEnd/>
          </a:ln>
        </p:spPr>
        <p:txBody>
          <a:bodyPr wrap="none" anchor="ctr"/>
          <a:lstStyle/>
          <a:p>
            <a:pPr algn="ctr" eaLnBrk="0" hangingPunct="0"/>
            <a:endParaRPr lang="en-US"/>
          </a:p>
        </p:txBody>
      </p:sp>
      <p:sp>
        <p:nvSpPr>
          <p:cNvPr id="38917" name="AutoShape 5"/>
          <p:cNvSpPr>
            <a:spLocks noChangeArrowheads="1"/>
          </p:cNvSpPr>
          <p:nvPr/>
        </p:nvSpPr>
        <p:spPr bwMode="auto">
          <a:xfrm>
            <a:off x="8137525" y="3794125"/>
            <a:ext cx="92075" cy="92075"/>
          </a:xfrm>
          <a:prstGeom prst="irregularSeal2">
            <a:avLst/>
          </a:prstGeom>
          <a:solidFill>
            <a:schemeClr val="accent1"/>
          </a:solidFill>
          <a:ln w="9525">
            <a:solidFill>
              <a:schemeClr val="tx1"/>
            </a:solidFill>
            <a:miter lim="800000"/>
            <a:headEnd/>
            <a:tailEnd/>
          </a:ln>
        </p:spPr>
        <p:txBody>
          <a:bodyPr wrap="none" anchor="ctr"/>
          <a:lstStyle/>
          <a:p>
            <a:pPr algn="ctr" eaLnBrk="0" hangingPunct="0"/>
            <a:endParaRPr lang="en-US"/>
          </a:p>
        </p:txBody>
      </p:sp>
      <p:pic>
        <p:nvPicPr>
          <p:cNvPr id="38918" name="Picture 9" descr="MMj02840130000[1]"/>
          <p:cNvPicPr>
            <a:picLocks noChangeAspect="1" noChangeArrowheads="1" noCrop="1"/>
          </p:cNvPicPr>
          <p:nvPr/>
        </p:nvPicPr>
        <p:blipFill>
          <a:blip r:embed="rId3" cstate="print"/>
          <a:srcRect/>
          <a:stretch>
            <a:fillRect/>
          </a:stretch>
        </p:blipFill>
        <p:spPr bwMode="auto">
          <a:xfrm>
            <a:off x="609600" y="4876800"/>
            <a:ext cx="1377950" cy="16764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dissolve">
                                      <p:cBhvr>
                                        <p:cTn id="7" dur="500"/>
                                        <p:tgtEl>
                                          <p:spTgt spid="2560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5603">
                                            <p:txEl>
                                              <p:pRg st="1" end="1"/>
                                            </p:txEl>
                                          </p:spTgt>
                                        </p:tgtEl>
                                        <p:attrNameLst>
                                          <p:attrName>style.visibility</p:attrName>
                                        </p:attrNameLst>
                                      </p:cBhvr>
                                      <p:to>
                                        <p:strVal val="visible"/>
                                      </p:to>
                                    </p:set>
                                    <p:animEffect transition="in" filter="dissolve">
                                      <p:cBhvr>
                                        <p:cTn id="12" dur="500"/>
                                        <p:tgtEl>
                                          <p:spTgt spid="256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5603">
                                            <p:txEl>
                                              <p:pRg st="2" end="2"/>
                                            </p:txEl>
                                          </p:spTgt>
                                        </p:tgtEl>
                                        <p:attrNameLst>
                                          <p:attrName>style.visibility</p:attrName>
                                        </p:attrNameLst>
                                      </p:cBhvr>
                                      <p:to>
                                        <p:strVal val="visible"/>
                                      </p:to>
                                    </p:set>
                                    <p:animEffect transition="in" filter="dissolve">
                                      <p:cBhvr>
                                        <p:cTn id="17" dur="500"/>
                                        <p:tgtEl>
                                          <p:spTgt spid="2560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5603">
                                            <p:txEl>
                                              <p:pRg st="3" end="3"/>
                                            </p:txEl>
                                          </p:spTgt>
                                        </p:tgtEl>
                                        <p:attrNameLst>
                                          <p:attrName>style.visibility</p:attrName>
                                        </p:attrNameLst>
                                      </p:cBhvr>
                                      <p:to>
                                        <p:strVal val="visible"/>
                                      </p:to>
                                    </p:set>
                                    <p:animEffect transition="in" filter="dissolve">
                                      <p:cBhvr>
                                        <p:cTn id="22" dur="500"/>
                                        <p:tgtEl>
                                          <p:spTgt spid="2560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5603">
                                            <p:txEl>
                                              <p:pRg st="4" end="4"/>
                                            </p:txEl>
                                          </p:spTgt>
                                        </p:tgtEl>
                                        <p:attrNameLst>
                                          <p:attrName>style.visibility</p:attrName>
                                        </p:attrNameLst>
                                      </p:cBhvr>
                                      <p:to>
                                        <p:strVal val="visible"/>
                                      </p:to>
                                    </p:set>
                                    <p:animEffect transition="in" filter="dissolve">
                                      <p:cBhvr>
                                        <p:cTn id="27" dur="500"/>
                                        <p:tgtEl>
                                          <p:spTgt spid="2560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5603">
                                            <p:txEl>
                                              <p:pRg st="5" end="5"/>
                                            </p:txEl>
                                          </p:spTgt>
                                        </p:tgtEl>
                                        <p:attrNameLst>
                                          <p:attrName>style.visibility</p:attrName>
                                        </p:attrNameLst>
                                      </p:cBhvr>
                                      <p:to>
                                        <p:strVal val="visible"/>
                                      </p:to>
                                    </p:set>
                                    <p:animEffect transition="in" filter="dissolve">
                                      <p:cBhvr>
                                        <p:cTn id="32" dur="500"/>
                                        <p:tgtEl>
                                          <p:spTgt spid="2560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b="1" smtClean="0">
                <a:latin typeface="Tahoma" pitchFamily="34" charset="0"/>
              </a:rPr>
              <a:t>A Framework for Literacy</a:t>
            </a:r>
            <a:r>
              <a:rPr lang="en-US" smtClean="0"/>
              <a:t> </a:t>
            </a:r>
          </a:p>
        </p:txBody>
      </p:sp>
      <p:sp>
        <p:nvSpPr>
          <p:cNvPr id="16387" name="Rectangle 3"/>
          <p:cNvSpPr>
            <a:spLocks noGrp="1" noChangeArrowheads="1"/>
          </p:cNvSpPr>
          <p:nvPr>
            <p:ph type="body" sz="half" idx="1"/>
          </p:nvPr>
        </p:nvSpPr>
        <p:spPr>
          <a:xfrm>
            <a:off x="228600" y="1524000"/>
            <a:ext cx="3962400" cy="3657600"/>
          </a:xfrm>
        </p:spPr>
        <p:txBody>
          <a:bodyPr/>
          <a:lstStyle/>
          <a:p>
            <a:pPr eaLnBrk="1" hangingPunct="1">
              <a:buFont typeface="Wingdings" pitchFamily="2" charset="2"/>
              <a:buNone/>
            </a:pPr>
            <a:endParaRPr lang="en-US" sz="2200" b="1" smtClean="0"/>
          </a:p>
          <a:p>
            <a:pPr eaLnBrk="1" hangingPunct="1"/>
            <a:r>
              <a:rPr lang="en-US" sz="2200" b="1" smtClean="0">
                <a:latin typeface="Tahoma" pitchFamily="34" charset="0"/>
              </a:rPr>
              <a:t>Decoding/Encoding  </a:t>
            </a:r>
          </a:p>
          <a:p>
            <a:pPr eaLnBrk="1" hangingPunct="1">
              <a:buFont typeface="Wingdings" pitchFamily="2" charset="2"/>
              <a:buNone/>
            </a:pPr>
            <a:r>
              <a:rPr lang="en-US" sz="2000" smtClean="0">
                <a:latin typeface="Tahoma" pitchFamily="34" charset="0"/>
              </a:rPr>
              <a:t>Word Recognition      Fluency</a:t>
            </a:r>
            <a:endParaRPr lang="en-US" sz="2200" smtClean="0">
              <a:latin typeface="Tahoma" pitchFamily="34" charset="0"/>
            </a:endParaRPr>
          </a:p>
          <a:p>
            <a:pPr eaLnBrk="1" hangingPunct="1">
              <a:buFont typeface="Wingdings" pitchFamily="2" charset="2"/>
              <a:buNone/>
            </a:pPr>
            <a:r>
              <a:rPr lang="en-US" sz="2200" smtClean="0">
                <a:latin typeface="Tahoma" pitchFamily="34" charset="0"/>
              </a:rPr>
              <a:t>44 phonemes     1st   50-60</a:t>
            </a:r>
          </a:p>
          <a:p>
            <a:pPr eaLnBrk="1" hangingPunct="1">
              <a:buFont typeface="Wingdings" pitchFamily="2" charset="2"/>
              <a:buNone/>
            </a:pPr>
            <a:r>
              <a:rPr lang="en-US" sz="2200" smtClean="0">
                <a:latin typeface="Tahoma" pitchFamily="34" charset="0"/>
              </a:rPr>
              <a:t>                         2</a:t>
            </a:r>
            <a:r>
              <a:rPr lang="en-US" sz="2200" baseline="30000" smtClean="0">
                <a:latin typeface="Tahoma" pitchFamily="34" charset="0"/>
              </a:rPr>
              <a:t>nd</a:t>
            </a:r>
            <a:r>
              <a:rPr lang="en-US" sz="2200" smtClean="0">
                <a:latin typeface="Tahoma" pitchFamily="34" charset="0"/>
              </a:rPr>
              <a:t> 90-100</a:t>
            </a:r>
          </a:p>
          <a:p>
            <a:pPr eaLnBrk="1" hangingPunct="1">
              <a:buFont typeface="Wingdings" pitchFamily="2" charset="2"/>
              <a:buNone/>
            </a:pPr>
            <a:r>
              <a:rPr lang="en-US" sz="2200" smtClean="0">
                <a:latin typeface="Tahoma" pitchFamily="34" charset="0"/>
              </a:rPr>
              <a:t>                         3</a:t>
            </a:r>
            <a:r>
              <a:rPr lang="en-US" sz="2200" baseline="30000" smtClean="0">
                <a:latin typeface="Tahoma" pitchFamily="34" charset="0"/>
              </a:rPr>
              <a:t>rd</a:t>
            </a:r>
            <a:r>
              <a:rPr lang="en-US" sz="2200" smtClean="0">
                <a:latin typeface="Tahoma" pitchFamily="34" charset="0"/>
              </a:rPr>
              <a:t> 115+ </a:t>
            </a:r>
          </a:p>
        </p:txBody>
      </p:sp>
      <p:sp>
        <p:nvSpPr>
          <p:cNvPr id="16388" name="Rectangle 4"/>
          <p:cNvSpPr>
            <a:spLocks noGrp="1" noChangeArrowheads="1"/>
          </p:cNvSpPr>
          <p:nvPr>
            <p:ph type="body" sz="half" idx="2"/>
          </p:nvPr>
        </p:nvSpPr>
        <p:spPr>
          <a:xfrm>
            <a:off x="4191000" y="1676400"/>
            <a:ext cx="4724400" cy="3657600"/>
          </a:xfrm>
        </p:spPr>
        <p:txBody>
          <a:bodyPr/>
          <a:lstStyle/>
          <a:p>
            <a:pPr eaLnBrk="1" hangingPunct="1">
              <a:buFont typeface="Wingdings" pitchFamily="2" charset="2"/>
              <a:buNone/>
            </a:pPr>
            <a:r>
              <a:rPr lang="en-US" sz="2400" b="1" smtClean="0">
                <a:latin typeface="Tahoma" pitchFamily="34" charset="0"/>
              </a:rPr>
              <a:t>             Comprehension</a:t>
            </a:r>
          </a:p>
          <a:p>
            <a:pPr eaLnBrk="1" hangingPunct="1">
              <a:buFont typeface="Wingdings" pitchFamily="2" charset="2"/>
              <a:buNone/>
            </a:pPr>
            <a:r>
              <a:rPr lang="en-US" sz="1800" smtClean="0">
                <a:latin typeface="Tahoma" pitchFamily="34" charset="0"/>
              </a:rPr>
              <a:t> </a:t>
            </a:r>
          </a:p>
          <a:p>
            <a:pPr eaLnBrk="1" hangingPunct="1">
              <a:buFont typeface="Wingdings" pitchFamily="2" charset="2"/>
              <a:buNone/>
            </a:pPr>
            <a:r>
              <a:rPr lang="en-US" sz="1800" smtClean="0">
                <a:latin typeface="Tahoma" pitchFamily="34" charset="0"/>
              </a:rPr>
              <a:t> </a:t>
            </a:r>
            <a:r>
              <a:rPr lang="en-US" sz="1800" u="sng" smtClean="0">
                <a:latin typeface="Tahoma" pitchFamily="34" charset="0"/>
              </a:rPr>
              <a:t>Academic Language</a:t>
            </a:r>
            <a:r>
              <a:rPr lang="en-US" sz="1800" smtClean="0">
                <a:latin typeface="Tahoma" pitchFamily="34" charset="0"/>
              </a:rPr>
              <a:t>        </a:t>
            </a:r>
            <a:r>
              <a:rPr lang="en-US" sz="1800" u="sng" smtClean="0">
                <a:latin typeface="Tahoma" pitchFamily="34" charset="0"/>
              </a:rPr>
              <a:t>Comprehension </a:t>
            </a:r>
          </a:p>
          <a:p>
            <a:pPr eaLnBrk="1" hangingPunct="1">
              <a:buFont typeface="Wingdings" pitchFamily="2" charset="2"/>
              <a:buNone/>
            </a:pPr>
            <a:r>
              <a:rPr lang="en-US" sz="1800" smtClean="0">
                <a:latin typeface="Tahoma" pitchFamily="34" charset="0"/>
              </a:rPr>
              <a:t>                                     </a:t>
            </a:r>
            <a:r>
              <a:rPr lang="en-US" sz="1800" u="sng" smtClean="0">
                <a:latin typeface="Tahoma" pitchFamily="34" charset="0"/>
              </a:rPr>
              <a:t>Skills &amp; Strategies</a:t>
            </a:r>
          </a:p>
          <a:p>
            <a:pPr eaLnBrk="1" hangingPunct="1">
              <a:buFont typeface="Wingdings" pitchFamily="2" charset="2"/>
              <a:buNone/>
            </a:pPr>
            <a:r>
              <a:rPr lang="en-US" sz="1800" smtClean="0">
                <a:latin typeface="Tahoma" pitchFamily="34" charset="0"/>
              </a:rPr>
              <a:t>Background Knowledge      Syntax</a:t>
            </a:r>
          </a:p>
          <a:p>
            <a:pPr eaLnBrk="1" hangingPunct="1">
              <a:buFont typeface="Wingdings" pitchFamily="2" charset="2"/>
              <a:buNone/>
            </a:pPr>
            <a:r>
              <a:rPr lang="en-US" sz="1800" smtClean="0">
                <a:latin typeface="Tahoma" pitchFamily="34" charset="0"/>
              </a:rPr>
              <a:t>Vocabulary                        Monitoring  </a:t>
            </a:r>
          </a:p>
          <a:p>
            <a:pPr eaLnBrk="1" hangingPunct="1">
              <a:buFont typeface="Wingdings" pitchFamily="2" charset="2"/>
              <a:buNone/>
            </a:pPr>
            <a:r>
              <a:rPr lang="en-US" sz="1800" smtClean="0">
                <a:latin typeface="Tahoma" pitchFamily="34" charset="0"/>
              </a:rPr>
              <a:t>                                      Reorganizing Text </a:t>
            </a:r>
          </a:p>
          <a:p>
            <a:pPr eaLnBrk="1" hangingPunct="1">
              <a:buFont typeface="Wingdings" pitchFamily="2" charset="2"/>
              <a:buNone/>
            </a:pPr>
            <a:r>
              <a:rPr lang="en-US" sz="1800" smtClean="0">
                <a:latin typeface="Tahoma"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p:cTn id="7" dur="500" fill="hold"/>
                                        <p:tgtEl>
                                          <p:spTgt spid="8194"/>
                                        </p:tgtEl>
                                        <p:attrNameLst>
                                          <p:attrName>ppt_w</p:attrName>
                                        </p:attrNameLst>
                                      </p:cBhvr>
                                      <p:tavLst>
                                        <p:tav tm="0">
                                          <p:val>
                                            <p:fltVal val="0"/>
                                          </p:val>
                                        </p:tav>
                                        <p:tav tm="100000">
                                          <p:val>
                                            <p:strVal val="#ppt_w"/>
                                          </p:val>
                                        </p:tav>
                                      </p:tavLst>
                                    </p:anim>
                                    <p:anim calcmode="lin" valueType="num">
                                      <p:cBhvr>
                                        <p:cTn id="8" dur="500" fill="hold"/>
                                        <p:tgtEl>
                                          <p:spTgt spid="8194"/>
                                        </p:tgtEl>
                                        <p:attrNameLst>
                                          <p:attrName>ppt_h</p:attrName>
                                        </p:attrNameLst>
                                      </p:cBhvr>
                                      <p:tavLst>
                                        <p:tav tm="0">
                                          <p:val>
                                            <p:fltVal val="0"/>
                                          </p:val>
                                        </p:tav>
                                        <p:tav tm="100000">
                                          <p:val>
                                            <p:strVal val="#ppt_h"/>
                                          </p:val>
                                        </p:tav>
                                      </p:tavLst>
                                    </p:anim>
                                    <p:animEffect transition="in" filter="fade">
                                      <p:cBhvr>
                                        <p:cTn id="9"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mtClean="0"/>
              <a:t>Connections To Text</a:t>
            </a:r>
          </a:p>
        </p:txBody>
      </p:sp>
      <p:sp>
        <p:nvSpPr>
          <p:cNvPr id="39939" name="Rectangle 3"/>
          <p:cNvSpPr>
            <a:spLocks noGrp="1" noChangeArrowheads="1"/>
          </p:cNvSpPr>
          <p:nvPr>
            <p:ph type="body" idx="1"/>
          </p:nvPr>
        </p:nvSpPr>
        <p:spPr>
          <a:xfrm>
            <a:off x="1676400" y="1828800"/>
            <a:ext cx="6705600" cy="3733800"/>
          </a:xfrm>
        </p:spPr>
        <p:txBody>
          <a:bodyPr/>
          <a:lstStyle/>
          <a:p>
            <a:pPr eaLnBrk="1" hangingPunct="1"/>
            <a:r>
              <a:rPr lang="en-US" smtClean="0"/>
              <a:t>Text-to-Self Connections</a:t>
            </a:r>
          </a:p>
          <a:p>
            <a:pPr eaLnBrk="1" hangingPunct="1">
              <a:buFont typeface="Wingdings" pitchFamily="2" charset="2"/>
              <a:buNone/>
            </a:pPr>
            <a:r>
              <a:rPr lang="en-US" smtClean="0"/>
              <a:t>         </a:t>
            </a:r>
          </a:p>
          <a:p>
            <a:pPr eaLnBrk="1" hangingPunct="1"/>
            <a:r>
              <a:rPr lang="en-US" smtClean="0"/>
              <a:t>Text-to-Text Connections</a:t>
            </a:r>
          </a:p>
          <a:p>
            <a:pPr eaLnBrk="1" hangingPunct="1">
              <a:buFont typeface="Wingdings" pitchFamily="2" charset="2"/>
              <a:buNone/>
            </a:pPr>
            <a:endParaRPr lang="en-US" smtClean="0"/>
          </a:p>
          <a:p>
            <a:pPr eaLnBrk="1" hangingPunct="1"/>
            <a:r>
              <a:rPr lang="en-US" smtClean="0"/>
              <a:t>Text-to-World Connections</a:t>
            </a:r>
          </a:p>
        </p:txBody>
      </p:sp>
      <p:sp>
        <p:nvSpPr>
          <p:cNvPr id="39940" name="Text Box 4"/>
          <p:cNvSpPr txBox="1">
            <a:spLocks noChangeArrowheads="1"/>
          </p:cNvSpPr>
          <p:nvPr/>
        </p:nvSpPr>
        <p:spPr bwMode="auto">
          <a:xfrm flipH="1">
            <a:off x="1539875" y="5181600"/>
            <a:ext cx="5165725" cy="641350"/>
          </a:xfrm>
          <a:prstGeom prst="rect">
            <a:avLst/>
          </a:prstGeom>
          <a:noFill/>
          <a:ln w="9525">
            <a:noFill/>
            <a:miter lim="800000"/>
            <a:headEnd/>
            <a:tailEnd/>
          </a:ln>
        </p:spPr>
        <p:txBody>
          <a:bodyPr>
            <a:spAutoFit/>
          </a:bodyPr>
          <a:lstStyle/>
          <a:p>
            <a:pPr algn="ctr" eaLnBrk="0" hangingPunct="0"/>
            <a:r>
              <a:rPr lang="en-US"/>
              <a:t>Houghton-Mifflin uses Preparing to Read as a prompt for this kind of language in your reading .</a:t>
            </a:r>
          </a:p>
        </p:txBody>
      </p:sp>
    </p:spTree>
  </p:cSld>
  <p:clrMapOvr>
    <a:masterClrMapping/>
  </p:clrMapOvr>
  <p:transition spd="med">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mtClean="0"/>
              <a:t>Connections To Text</a:t>
            </a:r>
          </a:p>
        </p:txBody>
      </p:sp>
      <p:sp>
        <p:nvSpPr>
          <p:cNvPr id="40963" name="Rectangle 3"/>
          <p:cNvSpPr>
            <a:spLocks noGrp="1" noChangeArrowheads="1"/>
          </p:cNvSpPr>
          <p:nvPr>
            <p:ph type="body" idx="1"/>
          </p:nvPr>
        </p:nvSpPr>
        <p:spPr>
          <a:xfrm>
            <a:off x="1676400" y="1828800"/>
            <a:ext cx="6705600" cy="3733800"/>
          </a:xfrm>
        </p:spPr>
        <p:txBody>
          <a:bodyPr/>
          <a:lstStyle/>
          <a:p>
            <a:pPr eaLnBrk="1" hangingPunct="1"/>
            <a:r>
              <a:rPr lang="en-US" smtClean="0"/>
              <a:t>Author’s Style Connections</a:t>
            </a:r>
          </a:p>
          <a:p>
            <a:pPr eaLnBrk="1" hangingPunct="1">
              <a:buFont typeface="Wingdings" pitchFamily="2" charset="2"/>
              <a:buNone/>
            </a:pPr>
            <a:r>
              <a:rPr lang="en-US" smtClean="0"/>
              <a:t>         </a:t>
            </a:r>
          </a:p>
          <a:p>
            <a:pPr eaLnBrk="1" hangingPunct="1"/>
            <a:r>
              <a:rPr lang="en-US" smtClean="0"/>
              <a:t> Text Structure </a:t>
            </a:r>
          </a:p>
          <a:p>
            <a:pPr eaLnBrk="1" hangingPunct="1">
              <a:buFont typeface="Wingdings" pitchFamily="2" charset="2"/>
              <a:buNone/>
            </a:pPr>
            <a:endParaRPr lang="en-US" smtClean="0"/>
          </a:p>
          <a:p>
            <a:pPr eaLnBrk="1" hangingPunct="1"/>
            <a:r>
              <a:rPr lang="en-US" smtClean="0"/>
              <a:t>Inadequate personal schema</a:t>
            </a:r>
          </a:p>
        </p:txBody>
      </p:sp>
      <p:sp>
        <p:nvSpPr>
          <p:cNvPr id="40964" name="Text Box 4"/>
          <p:cNvSpPr txBox="1">
            <a:spLocks noChangeArrowheads="1"/>
          </p:cNvSpPr>
          <p:nvPr/>
        </p:nvSpPr>
        <p:spPr bwMode="auto">
          <a:xfrm flipH="1">
            <a:off x="1539875" y="5181600"/>
            <a:ext cx="5165725" cy="641350"/>
          </a:xfrm>
          <a:prstGeom prst="rect">
            <a:avLst/>
          </a:prstGeom>
          <a:noFill/>
          <a:ln w="9525">
            <a:noFill/>
            <a:miter lim="800000"/>
            <a:headEnd/>
            <a:tailEnd/>
          </a:ln>
        </p:spPr>
        <p:txBody>
          <a:bodyPr>
            <a:spAutoFit/>
          </a:bodyPr>
          <a:lstStyle/>
          <a:p>
            <a:pPr algn="ctr" eaLnBrk="0" hangingPunct="0"/>
            <a:r>
              <a:rPr lang="en-US"/>
              <a:t>Houghton-Mifflin uses Preparing to Read as a prompt for this kind of language in your reading .</a:t>
            </a:r>
          </a:p>
        </p:txBody>
      </p:sp>
    </p:spTree>
  </p:cSld>
  <p:clrMapOvr>
    <a:masterClrMapping/>
  </p:clrMapOvr>
  <p:transition spd="med">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143000" y="609600"/>
            <a:ext cx="6413500" cy="1143000"/>
          </a:xfrm>
        </p:spPr>
        <p:txBody>
          <a:bodyPr/>
          <a:lstStyle/>
          <a:p>
            <a:pPr eaLnBrk="1" hangingPunct="1"/>
            <a:r>
              <a:rPr lang="en-US" sz="4000" smtClean="0"/>
              <a:t/>
            </a:r>
            <a:br>
              <a:rPr lang="en-US" sz="4000" smtClean="0"/>
            </a:br>
            <a:r>
              <a:rPr lang="en-US" sz="4000" smtClean="0"/>
              <a:t>Text-to-Self</a:t>
            </a:r>
            <a:r>
              <a:rPr lang="en-US" sz="4000" b="1" smtClean="0"/>
              <a:t/>
            </a:r>
            <a:br>
              <a:rPr lang="en-US" sz="4000" b="1" smtClean="0"/>
            </a:br>
            <a:endParaRPr lang="en-US" sz="4000" b="1" smtClean="0"/>
          </a:p>
        </p:txBody>
      </p:sp>
      <p:sp>
        <p:nvSpPr>
          <p:cNvPr id="41987" name="Rectangle 3"/>
          <p:cNvSpPr>
            <a:spLocks noGrp="1" noChangeArrowheads="1"/>
          </p:cNvSpPr>
          <p:nvPr>
            <p:ph type="body" idx="1"/>
          </p:nvPr>
        </p:nvSpPr>
        <p:spPr>
          <a:xfrm>
            <a:off x="685800" y="1828800"/>
            <a:ext cx="7696200" cy="2971800"/>
          </a:xfrm>
        </p:spPr>
        <p:txBody>
          <a:bodyPr/>
          <a:lstStyle/>
          <a:p>
            <a:pPr eaLnBrk="1" hangingPunct="1">
              <a:buFontTx/>
              <a:buNone/>
            </a:pPr>
            <a:r>
              <a:rPr lang="en-US" smtClean="0"/>
              <a:t>   “This part of the story reminds me of when____________ and it helps me understand the story better because________________.”</a:t>
            </a:r>
          </a:p>
        </p:txBody>
      </p:sp>
    </p:spTree>
  </p:cSld>
  <p:clrMapOvr>
    <a:masterClrMapping/>
  </p:clrMapOvr>
  <p:transition spd="slow">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533400" y="152400"/>
            <a:ext cx="7023100" cy="1143000"/>
          </a:xfrm>
        </p:spPr>
        <p:txBody>
          <a:bodyPr/>
          <a:lstStyle/>
          <a:p>
            <a:pPr eaLnBrk="1" hangingPunct="1"/>
            <a:r>
              <a:rPr lang="en-US" smtClean="0"/>
              <a:t>Text-to-Text Connections</a:t>
            </a:r>
          </a:p>
        </p:txBody>
      </p:sp>
      <p:sp>
        <p:nvSpPr>
          <p:cNvPr id="43011" name="Rectangle 3"/>
          <p:cNvSpPr>
            <a:spLocks noGrp="1" noChangeArrowheads="1"/>
          </p:cNvSpPr>
          <p:nvPr>
            <p:ph type="body" idx="1"/>
          </p:nvPr>
        </p:nvSpPr>
        <p:spPr/>
        <p:txBody>
          <a:bodyPr/>
          <a:lstStyle/>
          <a:p>
            <a:pPr eaLnBrk="1" hangingPunct="1"/>
            <a:r>
              <a:rPr lang="en-US" smtClean="0"/>
              <a:t>Text-to-Text</a:t>
            </a:r>
          </a:p>
          <a:p>
            <a:pPr eaLnBrk="1" hangingPunct="1">
              <a:buFontTx/>
              <a:buNone/>
            </a:pPr>
            <a:r>
              <a:rPr lang="en-US" smtClean="0"/>
              <a:t>   “This part of the story reminds me another story _______and it helps me understand the story better because________________.”</a:t>
            </a:r>
          </a:p>
          <a:p>
            <a:pPr eaLnBrk="1" hangingPunct="1"/>
            <a:endParaRPr lang="en-US" smtClean="0"/>
          </a:p>
        </p:txBody>
      </p:sp>
    </p:spTree>
  </p:cSld>
  <p:clrMapOvr>
    <a:masterClrMapping/>
  </p:clrMapOvr>
  <p:transition spd="slow">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Text-to-World</a:t>
            </a:r>
            <a:br>
              <a:rPr lang="en-US" smtClean="0"/>
            </a:br>
            <a:endParaRPr lang="en-US" smtClean="0"/>
          </a:p>
        </p:txBody>
      </p:sp>
      <p:sp>
        <p:nvSpPr>
          <p:cNvPr id="44035" name="Rectangle 3"/>
          <p:cNvSpPr>
            <a:spLocks noGrp="1" noChangeArrowheads="1"/>
          </p:cNvSpPr>
          <p:nvPr>
            <p:ph type="body" idx="1"/>
          </p:nvPr>
        </p:nvSpPr>
        <p:spPr>
          <a:xfrm>
            <a:off x="762000" y="2438400"/>
            <a:ext cx="7620000" cy="3048000"/>
          </a:xfrm>
        </p:spPr>
        <p:txBody>
          <a:bodyPr/>
          <a:lstStyle/>
          <a:p>
            <a:pPr eaLnBrk="1" hangingPunct="1">
              <a:buFontTx/>
              <a:buNone/>
            </a:pPr>
            <a:r>
              <a:rPr lang="en-US" smtClean="0"/>
              <a:t>   “This part of the story reminds me of ( other media sources)_____ and it helps me understand the story better because_____________.”</a:t>
            </a:r>
          </a:p>
          <a:p>
            <a:pPr eaLnBrk="1" hangingPunct="1"/>
            <a:endParaRPr lang="en-US" smtClean="0"/>
          </a:p>
        </p:txBody>
      </p:sp>
    </p:spTree>
  </p:cSld>
  <p:clrMapOvr>
    <a:masterClrMapping/>
  </p:clrMapOvr>
  <p:transition spd="slow">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AutoShape 2"/>
          <p:cNvSpPr>
            <a:spLocks noChangeArrowheads="1"/>
          </p:cNvSpPr>
          <p:nvPr/>
        </p:nvSpPr>
        <p:spPr bwMode="auto">
          <a:xfrm>
            <a:off x="457200" y="0"/>
            <a:ext cx="8686800" cy="6096000"/>
          </a:xfrm>
          <a:prstGeom prst="irregularSeal2">
            <a:avLst/>
          </a:prstGeom>
          <a:noFill/>
          <a:ln w="28575">
            <a:solidFill>
              <a:schemeClr val="tx1"/>
            </a:solidFill>
            <a:miter lim="800000"/>
            <a:headEnd/>
            <a:tailEnd/>
          </a:ln>
        </p:spPr>
        <p:txBody>
          <a:bodyPr wrap="none" anchor="ctr"/>
          <a:lstStyle/>
          <a:p>
            <a:pPr algn="ctr" eaLnBrk="0" hangingPunct="0"/>
            <a:endParaRPr lang="en-US"/>
          </a:p>
        </p:txBody>
      </p:sp>
      <p:sp>
        <p:nvSpPr>
          <p:cNvPr id="45059" name="Text Box 3"/>
          <p:cNvSpPr txBox="1">
            <a:spLocks noChangeArrowheads="1"/>
          </p:cNvSpPr>
          <p:nvPr/>
        </p:nvSpPr>
        <p:spPr bwMode="auto">
          <a:xfrm>
            <a:off x="2209800" y="2286000"/>
            <a:ext cx="5257800" cy="1754188"/>
          </a:xfrm>
          <a:prstGeom prst="rect">
            <a:avLst/>
          </a:prstGeom>
          <a:noFill/>
          <a:ln w="9525">
            <a:noFill/>
            <a:miter lim="800000"/>
            <a:headEnd/>
            <a:tailEnd/>
          </a:ln>
        </p:spPr>
        <p:txBody>
          <a:bodyPr>
            <a:spAutoFit/>
          </a:bodyPr>
          <a:lstStyle/>
          <a:p>
            <a:pPr algn="ctr" eaLnBrk="0" hangingPunct="0"/>
            <a:r>
              <a:rPr lang="en-US" sz="3600">
                <a:latin typeface="Century Gothic" pitchFamily="34" charset="0"/>
              </a:rPr>
              <a:t> “Schema is what you</a:t>
            </a:r>
          </a:p>
          <a:p>
            <a:pPr algn="ctr" eaLnBrk="0" hangingPunct="0"/>
            <a:r>
              <a:rPr lang="en-US" sz="3600">
                <a:latin typeface="Century Gothic" pitchFamily="34" charset="0"/>
              </a:rPr>
              <a:t>know; it’s your thinking in your head.”</a:t>
            </a:r>
          </a:p>
        </p:txBody>
      </p:sp>
      <p:pic>
        <p:nvPicPr>
          <p:cNvPr id="45060" name="Picture 5" descr="MCj04103710000[1]"/>
          <p:cNvPicPr>
            <a:picLocks noChangeAspect="1" noChangeArrowheads="1"/>
          </p:cNvPicPr>
          <p:nvPr/>
        </p:nvPicPr>
        <p:blipFill>
          <a:blip r:embed="rId4" cstate="print"/>
          <a:srcRect/>
          <a:stretch>
            <a:fillRect/>
          </a:stretch>
        </p:blipFill>
        <p:spPr bwMode="auto">
          <a:xfrm>
            <a:off x="7897813" y="2819400"/>
            <a:ext cx="1189037" cy="1568450"/>
          </a:xfrm>
          <a:prstGeom prst="rect">
            <a:avLst/>
          </a:prstGeom>
          <a:noFill/>
          <a:ln w="9525">
            <a:noFill/>
            <a:miter lim="800000"/>
            <a:headEnd/>
            <a:tailEnd/>
          </a:ln>
        </p:spPr>
      </p:pic>
      <p:pic>
        <p:nvPicPr>
          <p:cNvPr id="45061" name="Picture 6" descr="MCj04102570000[1]"/>
          <p:cNvPicPr>
            <a:picLocks noChangeAspect="1" noChangeArrowheads="1"/>
          </p:cNvPicPr>
          <p:nvPr/>
        </p:nvPicPr>
        <p:blipFill>
          <a:blip r:embed="rId5" cstate="print"/>
          <a:srcRect/>
          <a:stretch>
            <a:fillRect/>
          </a:stretch>
        </p:blipFill>
        <p:spPr bwMode="auto">
          <a:xfrm>
            <a:off x="7696200" y="457200"/>
            <a:ext cx="1204913" cy="1371600"/>
          </a:xfrm>
          <a:prstGeom prst="rect">
            <a:avLst/>
          </a:prstGeom>
          <a:noFill/>
          <a:ln w="9525">
            <a:noFill/>
            <a:miter lim="800000"/>
            <a:headEnd/>
            <a:tailEnd/>
          </a:ln>
        </p:spPr>
      </p:pic>
      <p:pic>
        <p:nvPicPr>
          <p:cNvPr id="45062" name="Picture 7" descr="MCj04103790000[1]"/>
          <p:cNvPicPr>
            <a:picLocks noChangeAspect="1" noChangeArrowheads="1"/>
          </p:cNvPicPr>
          <p:nvPr/>
        </p:nvPicPr>
        <p:blipFill>
          <a:blip r:embed="rId6" cstate="print"/>
          <a:srcRect/>
          <a:stretch>
            <a:fillRect/>
          </a:stretch>
        </p:blipFill>
        <p:spPr bwMode="auto">
          <a:xfrm>
            <a:off x="6553200" y="4419600"/>
            <a:ext cx="1422400" cy="1714500"/>
          </a:xfrm>
          <a:prstGeom prst="rect">
            <a:avLst/>
          </a:prstGeom>
          <a:noFill/>
          <a:ln w="9525">
            <a:noFill/>
            <a:miter lim="800000"/>
            <a:headEnd/>
            <a:tailEnd/>
          </a:ln>
        </p:spPr>
      </p:pic>
      <p:pic>
        <p:nvPicPr>
          <p:cNvPr id="45063" name="Picture 9" descr="MCj03981330000[1]"/>
          <p:cNvPicPr>
            <a:picLocks noChangeAspect="1" noChangeArrowheads="1"/>
          </p:cNvPicPr>
          <p:nvPr/>
        </p:nvPicPr>
        <p:blipFill>
          <a:blip r:embed="rId7" cstate="print"/>
          <a:srcRect/>
          <a:stretch>
            <a:fillRect/>
          </a:stretch>
        </p:blipFill>
        <p:spPr bwMode="auto">
          <a:xfrm>
            <a:off x="304800" y="381000"/>
            <a:ext cx="1600200" cy="1527175"/>
          </a:xfrm>
          <a:prstGeom prst="rect">
            <a:avLst/>
          </a:prstGeom>
          <a:noFill/>
          <a:ln w="9525">
            <a:noFill/>
            <a:miter lim="800000"/>
            <a:headEnd/>
            <a:tailEnd/>
          </a:ln>
        </p:spPr>
      </p:pic>
      <p:pic>
        <p:nvPicPr>
          <p:cNvPr id="45064" name="Picture 10" descr="MCj02004250000[1]"/>
          <p:cNvPicPr>
            <a:picLocks noChangeAspect="1" noChangeArrowheads="1"/>
          </p:cNvPicPr>
          <p:nvPr/>
        </p:nvPicPr>
        <p:blipFill>
          <a:blip r:embed="rId8" cstate="print"/>
          <a:srcRect/>
          <a:stretch>
            <a:fillRect/>
          </a:stretch>
        </p:blipFill>
        <p:spPr bwMode="auto">
          <a:xfrm>
            <a:off x="457200" y="5334000"/>
            <a:ext cx="1420813" cy="1230313"/>
          </a:xfrm>
          <a:prstGeom prst="rect">
            <a:avLst/>
          </a:prstGeom>
          <a:noFill/>
          <a:ln w="9525">
            <a:noFill/>
            <a:miter lim="800000"/>
            <a:headEnd/>
            <a:tailEnd/>
          </a:ln>
        </p:spPr>
      </p:pic>
      <p:sp>
        <p:nvSpPr>
          <p:cNvPr id="45065" name="Rectangle 12"/>
          <p:cNvSpPr>
            <a:spLocks noChangeArrowheads="1"/>
          </p:cNvSpPr>
          <p:nvPr/>
        </p:nvSpPr>
        <p:spPr bwMode="auto">
          <a:xfrm>
            <a:off x="1676400" y="228600"/>
            <a:ext cx="2689225" cy="762000"/>
          </a:xfrm>
          <a:prstGeom prst="rect">
            <a:avLst/>
          </a:prstGeom>
          <a:noFill/>
          <a:ln w="9525">
            <a:noFill/>
            <a:miter lim="800000"/>
            <a:headEnd/>
            <a:tailEnd/>
          </a:ln>
        </p:spPr>
        <p:txBody>
          <a:bodyPr>
            <a:spAutoFit/>
          </a:bodyPr>
          <a:lstStyle/>
          <a:p>
            <a:pPr algn="ctr" eaLnBrk="0" hangingPunct="0"/>
            <a:r>
              <a:rPr lang="en-US" sz="4400">
                <a:solidFill>
                  <a:schemeClr val="tx2"/>
                </a:solidFill>
                <a:latin typeface="Century Gothic" pitchFamily="34" charset="0"/>
              </a:rPr>
              <a:t>Schema</a:t>
            </a:r>
          </a:p>
        </p:txBody>
      </p:sp>
    </p:spTree>
  </p:cSld>
  <p:clrMapOvr>
    <a:masterClrMapping/>
  </p:clrMapOvr>
  <p:transition spd="slow">
    <p:newsflash/>
    <p:sndAc>
      <p:stSnd>
        <p:snd r:embed="rId3" name="whoosh.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AutoShape 2"/>
          <p:cNvSpPr>
            <a:spLocks noChangeArrowheads="1"/>
          </p:cNvSpPr>
          <p:nvPr/>
        </p:nvSpPr>
        <p:spPr bwMode="auto">
          <a:xfrm>
            <a:off x="274638" y="0"/>
            <a:ext cx="8869362" cy="6354763"/>
          </a:xfrm>
          <a:prstGeom prst="irregularSeal2">
            <a:avLst/>
          </a:prstGeom>
          <a:noFill/>
          <a:ln w="28575">
            <a:solidFill>
              <a:schemeClr val="tx1"/>
            </a:solidFill>
            <a:miter lim="800000"/>
            <a:headEnd/>
            <a:tailEnd/>
          </a:ln>
        </p:spPr>
        <p:txBody>
          <a:bodyPr wrap="none" anchor="ctr"/>
          <a:lstStyle/>
          <a:p>
            <a:pPr algn="ctr" eaLnBrk="0" hangingPunct="0"/>
            <a:endParaRPr lang="en-US"/>
          </a:p>
        </p:txBody>
      </p:sp>
      <p:sp>
        <p:nvSpPr>
          <p:cNvPr id="46083" name="Text Box 3"/>
          <p:cNvSpPr txBox="1">
            <a:spLocks noChangeArrowheads="1"/>
          </p:cNvSpPr>
          <p:nvPr/>
        </p:nvSpPr>
        <p:spPr bwMode="auto">
          <a:xfrm>
            <a:off x="1646238" y="1508125"/>
            <a:ext cx="5394325" cy="3113088"/>
          </a:xfrm>
          <a:prstGeom prst="rect">
            <a:avLst/>
          </a:prstGeom>
          <a:noFill/>
          <a:ln w="9525">
            <a:noFill/>
            <a:miter lim="800000"/>
            <a:headEnd/>
            <a:tailEnd/>
          </a:ln>
        </p:spPr>
        <p:txBody>
          <a:bodyPr>
            <a:spAutoFit/>
          </a:bodyPr>
          <a:lstStyle/>
          <a:p>
            <a:pPr algn="ctr" eaLnBrk="0" hangingPunct="0"/>
            <a:endParaRPr lang="en-US"/>
          </a:p>
          <a:p>
            <a:pPr algn="ctr" eaLnBrk="0" hangingPunct="0"/>
            <a:endParaRPr lang="en-US" sz="3600"/>
          </a:p>
          <a:p>
            <a:pPr algn="ctr" eaLnBrk="0" hangingPunct="0"/>
            <a:r>
              <a:rPr lang="en-US" sz="3600">
                <a:latin typeface="Century Gothic" pitchFamily="34" charset="0"/>
              </a:rPr>
              <a:t>Readers use their               schema to enhance</a:t>
            </a:r>
          </a:p>
          <a:p>
            <a:pPr algn="ctr" eaLnBrk="0" hangingPunct="0"/>
            <a:r>
              <a:rPr lang="en-US" sz="3600">
                <a:latin typeface="Century Gothic" pitchFamily="34" charset="0"/>
              </a:rPr>
              <a:t>understanding.</a:t>
            </a:r>
          </a:p>
          <a:p>
            <a:pPr algn="ctr" eaLnBrk="0" hangingPunct="0"/>
            <a:endParaRPr lang="en-US" sz="3600">
              <a:latin typeface="Century Gothic" pitchFamily="34" charset="0"/>
            </a:endParaRPr>
          </a:p>
        </p:txBody>
      </p:sp>
      <p:pic>
        <p:nvPicPr>
          <p:cNvPr id="46084" name="Picture 4" descr="MCj02331180000[1]"/>
          <p:cNvPicPr>
            <a:picLocks noChangeAspect="1" noChangeArrowheads="1"/>
          </p:cNvPicPr>
          <p:nvPr/>
        </p:nvPicPr>
        <p:blipFill>
          <a:blip r:embed="rId3" cstate="print"/>
          <a:srcRect/>
          <a:stretch>
            <a:fillRect/>
          </a:stretch>
        </p:blipFill>
        <p:spPr bwMode="auto">
          <a:xfrm>
            <a:off x="6477000" y="4692650"/>
            <a:ext cx="2420938" cy="1739900"/>
          </a:xfrm>
          <a:prstGeom prst="rect">
            <a:avLst/>
          </a:prstGeom>
          <a:noFill/>
          <a:ln w="9525">
            <a:noFill/>
            <a:miter lim="800000"/>
            <a:headEnd/>
            <a:tailEnd/>
          </a:ln>
        </p:spPr>
      </p:pic>
      <p:sp>
        <p:nvSpPr>
          <p:cNvPr id="46085" name="Rectangle 6"/>
          <p:cNvSpPr>
            <a:spLocks noChangeArrowheads="1"/>
          </p:cNvSpPr>
          <p:nvPr/>
        </p:nvSpPr>
        <p:spPr bwMode="auto">
          <a:xfrm>
            <a:off x="609600" y="304800"/>
            <a:ext cx="2949575" cy="762000"/>
          </a:xfrm>
          <a:prstGeom prst="rect">
            <a:avLst/>
          </a:prstGeom>
          <a:noFill/>
          <a:ln w="9525">
            <a:noFill/>
            <a:miter lim="800000"/>
            <a:headEnd/>
            <a:tailEnd/>
          </a:ln>
        </p:spPr>
        <p:txBody>
          <a:bodyPr>
            <a:spAutoFit/>
          </a:bodyPr>
          <a:lstStyle/>
          <a:p>
            <a:pPr algn="ctr" eaLnBrk="0" hangingPunct="0"/>
            <a:r>
              <a:rPr lang="en-US" sz="4400" b="1">
                <a:solidFill>
                  <a:schemeClr val="tx2"/>
                </a:solidFill>
              </a:rPr>
              <a:t>Schema</a:t>
            </a:r>
          </a:p>
        </p:txBody>
      </p:sp>
    </p:spTree>
  </p:cSld>
  <p:clrMapOvr>
    <a:masterClrMapping/>
  </p:clrMapOvr>
  <p:transition>
    <p:newsflash/>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1279525" y="1965325"/>
            <a:ext cx="6035675" cy="2289175"/>
          </a:xfrm>
          <a:prstGeom prst="rect">
            <a:avLst/>
          </a:prstGeom>
          <a:noFill/>
          <a:ln w="9525">
            <a:noFill/>
            <a:miter lim="800000"/>
            <a:headEnd/>
            <a:tailEnd/>
          </a:ln>
        </p:spPr>
        <p:txBody>
          <a:bodyPr>
            <a:spAutoFit/>
          </a:bodyPr>
          <a:lstStyle/>
          <a:p>
            <a:pPr algn="ctr" eaLnBrk="0" hangingPunct="0"/>
            <a:r>
              <a:rPr lang="en-US" sz="3600" i="1">
                <a:latin typeface="Century Gothic" pitchFamily="34" charset="0"/>
              </a:rPr>
              <a:t>    Readers distinguish      between meaningful and relevant connections </a:t>
            </a:r>
          </a:p>
          <a:p>
            <a:pPr algn="ctr" eaLnBrk="0" hangingPunct="0"/>
            <a:r>
              <a:rPr lang="en-US" sz="3600" i="1">
                <a:latin typeface="Century Gothic" pitchFamily="34" charset="0"/>
              </a:rPr>
              <a:t>and those that aren’t</a:t>
            </a:r>
            <a:r>
              <a:rPr lang="en-US" sz="3600">
                <a:latin typeface="Tahoma" pitchFamily="34" charset="0"/>
              </a:rPr>
              <a:t>.</a:t>
            </a:r>
          </a:p>
        </p:txBody>
      </p:sp>
      <p:sp>
        <p:nvSpPr>
          <p:cNvPr id="47107" name="AutoShape 3"/>
          <p:cNvSpPr>
            <a:spLocks noChangeArrowheads="1"/>
          </p:cNvSpPr>
          <p:nvPr/>
        </p:nvSpPr>
        <p:spPr bwMode="auto">
          <a:xfrm>
            <a:off x="0" y="0"/>
            <a:ext cx="9144000" cy="6354763"/>
          </a:xfrm>
          <a:prstGeom prst="irregularSeal2">
            <a:avLst/>
          </a:prstGeom>
          <a:noFill/>
          <a:ln w="28575">
            <a:solidFill>
              <a:schemeClr val="tx1"/>
            </a:solidFill>
            <a:miter lim="800000"/>
            <a:headEnd/>
            <a:tailEnd/>
          </a:ln>
        </p:spPr>
        <p:txBody>
          <a:bodyPr wrap="none" anchor="ctr"/>
          <a:lstStyle/>
          <a:p>
            <a:pPr algn="ctr" eaLnBrk="0" hangingPunct="0"/>
            <a:endParaRPr lang="en-US"/>
          </a:p>
        </p:txBody>
      </p:sp>
      <p:sp>
        <p:nvSpPr>
          <p:cNvPr id="47108" name="Text Box 4"/>
          <p:cNvSpPr txBox="1">
            <a:spLocks noChangeArrowheads="1"/>
          </p:cNvSpPr>
          <p:nvPr/>
        </p:nvSpPr>
        <p:spPr bwMode="auto">
          <a:xfrm>
            <a:off x="1219200" y="4648200"/>
            <a:ext cx="2590800" cy="366713"/>
          </a:xfrm>
          <a:prstGeom prst="rect">
            <a:avLst/>
          </a:prstGeom>
          <a:noFill/>
          <a:ln w="9525">
            <a:noFill/>
            <a:miter lim="800000"/>
            <a:headEnd/>
            <a:tailEnd/>
          </a:ln>
        </p:spPr>
        <p:txBody>
          <a:bodyPr>
            <a:spAutoFit/>
          </a:bodyPr>
          <a:lstStyle/>
          <a:p>
            <a:pPr algn="ctr" eaLnBrk="0" hangingPunct="0"/>
            <a:endParaRPr lang="en-US"/>
          </a:p>
        </p:txBody>
      </p:sp>
      <p:pic>
        <p:nvPicPr>
          <p:cNvPr id="47109" name="Picture 7" descr="MCj03381060000[1]"/>
          <p:cNvPicPr>
            <a:picLocks noChangeAspect="1" noChangeArrowheads="1"/>
          </p:cNvPicPr>
          <p:nvPr/>
        </p:nvPicPr>
        <p:blipFill>
          <a:blip r:embed="rId3" cstate="print"/>
          <a:srcRect/>
          <a:stretch>
            <a:fillRect/>
          </a:stretch>
        </p:blipFill>
        <p:spPr bwMode="auto">
          <a:xfrm>
            <a:off x="6569075" y="4495800"/>
            <a:ext cx="1970088" cy="2362200"/>
          </a:xfrm>
          <a:prstGeom prst="rect">
            <a:avLst/>
          </a:prstGeom>
          <a:noFill/>
          <a:ln w="9525">
            <a:noFill/>
            <a:miter lim="800000"/>
            <a:headEnd/>
            <a:tailEnd/>
          </a:ln>
        </p:spPr>
      </p:pic>
      <p:sp>
        <p:nvSpPr>
          <p:cNvPr id="47110" name="Rectangle 10"/>
          <p:cNvSpPr>
            <a:spLocks noChangeArrowheads="1"/>
          </p:cNvSpPr>
          <p:nvPr/>
        </p:nvSpPr>
        <p:spPr bwMode="auto">
          <a:xfrm>
            <a:off x="533400" y="228600"/>
            <a:ext cx="3048000" cy="762000"/>
          </a:xfrm>
          <a:prstGeom prst="rect">
            <a:avLst/>
          </a:prstGeom>
          <a:noFill/>
          <a:ln w="9525">
            <a:noFill/>
            <a:miter lim="800000"/>
            <a:headEnd/>
            <a:tailEnd/>
          </a:ln>
        </p:spPr>
        <p:txBody>
          <a:bodyPr>
            <a:spAutoFit/>
          </a:bodyPr>
          <a:lstStyle/>
          <a:p>
            <a:pPr algn="ctr" eaLnBrk="0" hangingPunct="0"/>
            <a:r>
              <a:rPr lang="en-US" sz="4400">
                <a:solidFill>
                  <a:schemeClr val="tx2"/>
                </a:solidFill>
                <a:latin typeface="Century Gothic" pitchFamily="34" charset="0"/>
              </a:rPr>
              <a:t>Schema</a:t>
            </a:r>
          </a:p>
        </p:txBody>
      </p:sp>
    </p:spTree>
  </p:cSld>
  <p:clrMapOvr>
    <a:masterClrMapping/>
  </p:clrMapOvr>
  <p:transition>
    <p:newsflash/>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822325" y="228600"/>
            <a:ext cx="2652713" cy="914400"/>
          </a:xfrm>
        </p:spPr>
        <p:txBody>
          <a:bodyPr/>
          <a:lstStyle/>
          <a:p>
            <a:pPr eaLnBrk="1" hangingPunct="1"/>
            <a:r>
              <a:rPr lang="en-US" b="1" smtClean="0"/>
              <a:t>  Schema</a:t>
            </a:r>
            <a:r>
              <a:rPr lang="en-US" smtClean="0"/>
              <a:t> </a:t>
            </a:r>
          </a:p>
        </p:txBody>
      </p:sp>
      <p:sp>
        <p:nvSpPr>
          <p:cNvPr id="48131" name="Rectangle 3"/>
          <p:cNvSpPr>
            <a:spLocks noGrp="1" noChangeArrowheads="1"/>
          </p:cNvSpPr>
          <p:nvPr>
            <p:ph type="body" idx="1"/>
          </p:nvPr>
        </p:nvSpPr>
        <p:spPr>
          <a:xfrm>
            <a:off x="2286000" y="1965325"/>
            <a:ext cx="5121275" cy="2743200"/>
          </a:xfrm>
        </p:spPr>
        <p:txBody>
          <a:bodyPr/>
          <a:lstStyle/>
          <a:p>
            <a:pPr eaLnBrk="1" hangingPunct="1">
              <a:buFontTx/>
              <a:buNone/>
            </a:pPr>
            <a:r>
              <a:rPr lang="en-US" sz="2400" smtClean="0">
                <a:latin typeface="Tahoma" pitchFamily="34" charset="0"/>
              </a:rPr>
              <a:t>   Readers build, change and revise</a:t>
            </a:r>
          </a:p>
          <a:p>
            <a:pPr eaLnBrk="1" hangingPunct="1">
              <a:buFontTx/>
              <a:buNone/>
            </a:pPr>
            <a:r>
              <a:rPr lang="en-US" sz="2400" smtClean="0">
                <a:latin typeface="Tahoma" pitchFamily="34" charset="0"/>
              </a:rPr>
              <a:t>   their schema when they encounter new information in the text, engage in conversations with others and gain personal experience.</a:t>
            </a:r>
          </a:p>
          <a:p>
            <a:pPr eaLnBrk="1" hangingPunct="1">
              <a:buFontTx/>
              <a:buNone/>
            </a:pPr>
            <a:endParaRPr lang="en-US" sz="2400" smtClean="0">
              <a:latin typeface="Tahoma" pitchFamily="34" charset="0"/>
            </a:endParaRPr>
          </a:p>
        </p:txBody>
      </p:sp>
      <p:sp>
        <p:nvSpPr>
          <p:cNvPr id="48132" name="AutoShape 4"/>
          <p:cNvSpPr>
            <a:spLocks noChangeArrowheads="1"/>
          </p:cNvSpPr>
          <p:nvPr/>
        </p:nvSpPr>
        <p:spPr bwMode="auto">
          <a:xfrm>
            <a:off x="-365125" y="1235075"/>
            <a:ext cx="6950075" cy="5029200"/>
          </a:xfrm>
          <a:prstGeom prst="irregularSeal2">
            <a:avLst/>
          </a:prstGeom>
          <a:noFill/>
          <a:ln w="9525">
            <a:noFill/>
            <a:miter lim="800000"/>
            <a:headEnd/>
            <a:tailEnd/>
          </a:ln>
        </p:spPr>
        <p:txBody>
          <a:bodyPr wrap="none" anchor="ctr"/>
          <a:lstStyle/>
          <a:p>
            <a:pPr algn="ctr" eaLnBrk="0" hangingPunct="0"/>
            <a:endParaRPr lang="en-US"/>
          </a:p>
        </p:txBody>
      </p:sp>
      <p:sp>
        <p:nvSpPr>
          <p:cNvPr id="48133" name="AutoShape 5"/>
          <p:cNvSpPr>
            <a:spLocks noChangeArrowheads="1"/>
          </p:cNvSpPr>
          <p:nvPr/>
        </p:nvSpPr>
        <p:spPr bwMode="auto">
          <a:xfrm>
            <a:off x="822325" y="8183563"/>
            <a:ext cx="914400" cy="914400"/>
          </a:xfrm>
          <a:prstGeom prst="irregularSeal2">
            <a:avLst/>
          </a:prstGeom>
          <a:noFill/>
          <a:ln w="9525">
            <a:noFill/>
            <a:miter lim="800000"/>
            <a:headEnd/>
            <a:tailEnd/>
          </a:ln>
        </p:spPr>
        <p:txBody>
          <a:bodyPr wrap="none" anchor="ctr"/>
          <a:lstStyle/>
          <a:p>
            <a:pPr algn="ctr" eaLnBrk="0" hangingPunct="0"/>
            <a:endParaRPr lang="en-US"/>
          </a:p>
        </p:txBody>
      </p:sp>
      <p:sp>
        <p:nvSpPr>
          <p:cNvPr id="48134" name="AutoShape 6"/>
          <p:cNvSpPr>
            <a:spLocks noChangeArrowheads="1"/>
          </p:cNvSpPr>
          <p:nvPr/>
        </p:nvSpPr>
        <p:spPr bwMode="auto">
          <a:xfrm>
            <a:off x="5029200" y="1235075"/>
            <a:ext cx="914400" cy="914400"/>
          </a:xfrm>
          <a:prstGeom prst="star24">
            <a:avLst>
              <a:gd name="adj" fmla="val 37500"/>
            </a:avLst>
          </a:prstGeom>
          <a:noFill/>
          <a:ln w="9525">
            <a:noFill/>
            <a:miter lim="800000"/>
            <a:headEnd/>
            <a:tailEnd/>
          </a:ln>
        </p:spPr>
        <p:txBody>
          <a:bodyPr wrap="none" anchor="ctr"/>
          <a:lstStyle/>
          <a:p>
            <a:pPr algn="ctr" eaLnBrk="0" hangingPunct="0"/>
            <a:endParaRPr lang="en-US"/>
          </a:p>
        </p:txBody>
      </p:sp>
      <p:sp>
        <p:nvSpPr>
          <p:cNvPr id="48135" name="AutoShape 7"/>
          <p:cNvSpPr>
            <a:spLocks noChangeArrowheads="1"/>
          </p:cNvSpPr>
          <p:nvPr/>
        </p:nvSpPr>
        <p:spPr bwMode="auto">
          <a:xfrm>
            <a:off x="3108325" y="1508125"/>
            <a:ext cx="3749675" cy="4389438"/>
          </a:xfrm>
          <a:prstGeom prst="star24">
            <a:avLst>
              <a:gd name="adj" fmla="val 37500"/>
            </a:avLst>
          </a:prstGeom>
          <a:noFill/>
          <a:ln w="9525">
            <a:noFill/>
            <a:miter lim="800000"/>
            <a:headEnd/>
            <a:tailEnd/>
          </a:ln>
        </p:spPr>
        <p:txBody>
          <a:bodyPr wrap="none" anchor="ctr"/>
          <a:lstStyle/>
          <a:p>
            <a:pPr algn="ctr" eaLnBrk="0" hangingPunct="0"/>
            <a:endParaRPr lang="en-US"/>
          </a:p>
        </p:txBody>
      </p:sp>
      <p:sp>
        <p:nvSpPr>
          <p:cNvPr id="48136" name="AutoShape 8"/>
          <p:cNvSpPr>
            <a:spLocks noChangeArrowheads="1"/>
          </p:cNvSpPr>
          <p:nvPr/>
        </p:nvSpPr>
        <p:spPr bwMode="auto">
          <a:xfrm>
            <a:off x="0" y="0"/>
            <a:ext cx="9144000" cy="6354763"/>
          </a:xfrm>
          <a:prstGeom prst="irregularSeal2">
            <a:avLst/>
          </a:prstGeom>
          <a:noFill/>
          <a:ln w="28575">
            <a:solidFill>
              <a:schemeClr val="tx1"/>
            </a:solidFill>
            <a:miter lim="800000"/>
            <a:headEnd/>
            <a:tailEnd/>
          </a:ln>
        </p:spPr>
        <p:txBody>
          <a:bodyPr wrap="none" anchor="ctr"/>
          <a:lstStyle/>
          <a:p>
            <a:pPr algn="ctr" eaLnBrk="0" hangingPunct="0"/>
            <a:endParaRPr lang="en-US"/>
          </a:p>
        </p:txBody>
      </p:sp>
      <p:pic>
        <p:nvPicPr>
          <p:cNvPr id="48137" name="Picture 15" descr="MCj03981430000[1]"/>
          <p:cNvPicPr>
            <a:picLocks noChangeAspect="1" noChangeArrowheads="1"/>
          </p:cNvPicPr>
          <p:nvPr/>
        </p:nvPicPr>
        <p:blipFill>
          <a:blip r:embed="rId4" cstate="print"/>
          <a:srcRect/>
          <a:stretch>
            <a:fillRect/>
          </a:stretch>
        </p:blipFill>
        <p:spPr bwMode="auto">
          <a:xfrm>
            <a:off x="6477000" y="4191000"/>
            <a:ext cx="2133600" cy="2336800"/>
          </a:xfrm>
          <a:prstGeom prst="rect">
            <a:avLst/>
          </a:prstGeom>
          <a:noFill/>
          <a:ln w="9525">
            <a:noFill/>
            <a:miter lim="800000"/>
            <a:headEnd/>
            <a:tailEnd/>
          </a:ln>
        </p:spPr>
      </p:pic>
    </p:spTree>
  </p:cSld>
  <p:clrMapOvr>
    <a:masterClrMapping/>
  </p:clrMapOvr>
  <p:transition spd="slow">
    <p:newsflash/>
    <p:sndAc>
      <p:stSnd>
        <p:snd r:embed="rId3" name="voltage.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AutoShape 2"/>
          <p:cNvSpPr>
            <a:spLocks noChangeArrowheads="1"/>
          </p:cNvSpPr>
          <p:nvPr/>
        </p:nvSpPr>
        <p:spPr bwMode="auto">
          <a:xfrm>
            <a:off x="274638" y="0"/>
            <a:ext cx="8869362" cy="6858000"/>
          </a:xfrm>
          <a:prstGeom prst="irregularSeal2">
            <a:avLst/>
          </a:prstGeom>
          <a:noFill/>
          <a:ln w="28575">
            <a:solidFill>
              <a:schemeClr val="tx1"/>
            </a:solidFill>
            <a:miter lim="800000"/>
            <a:headEnd/>
            <a:tailEnd/>
          </a:ln>
        </p:spPr>
        <p:txBody>
          <a:bodyPr wrap="none" anchor="ctr"/>
          <a:lstStyle/>
          <a:p>
            <a:pPr algn="ctr" eaLnBrk="0" hangingPunct="0"/>
            <a:endParaRPr lang="en-US"/>
          </a:p>
        </p:txBody>
      </p:sp>
      <p:sp>
        <p:nvSpPr>
          <p:cNvPr id="49155" name="Text Box 3"/>
          <p:cNvSpPr txBox="1">
            <a:spLocks noChangeArrowheads="1"/>
          </p:cNvSpPr>
          <p:nvPr/>
        </p:nvSpPr>
        <p:spPr bwMode="auto">
          <a:xfrm>
            <a:off x="2057400" y="2239963"/>
            <a:ext cx="4953000" cy="2286000"/>
          </a:xfrm>
          <a:prstGeom prst="rect">
            <a:avLst/>
          </a:prstGeom>
          <a:noFill/>
          <a:ln w="9525">
            <a:noFill/>
            <a:miter lim="800000"/>
            <a:headEnd/>
            <a:tailEnd/>
          </a:ln>
        </p:spPr>
        <p:txBody>
          <a:bodyPr>
            <a:spAutoFit/>
          </a:bodyPr>
          <a:lstStyle/>
          <a:p>
            <a:pPr algn="ctr" eaLnBrk="0" hangingPunct="0"/>
            <a:endParaRPr lang="en-US" sz="2400"/>
          </a:p>
          <a:p>
            <a:pPr algn="ctr" eaLnBrk="0" hangingPunct="0"/>
            <a:r>
              <a:rPr lang="en-US" sz="2000" i="1">
                <a:latin typeface="Century Gothic" pitchFamily="34" charset="0"/>
              </a:rPr>
              <a:t>“It’s impossible to have the same</a:t>
            </a:r>
          </a:p>
          <a:p>
            <a:pPr algn="ctr" eaLnBrk="0" hangingPunct="0"/>
            <a:r>
              <a:rPr lang="en-US" sz="2000" i="1">
                <a:latin typeface="Century Gothic" pitchFamily="34" charset="0"/>
              </a:rPr>
              <a:t>schema as someone else. People</a:t>
            </a:r>
          </a:p>
          <a:p>
            <a:pPr algn="ctr" eaLnBrk="0" hangingPunct="0"/>
            <a:r>
              <a:rPr lang="en-US" sz="2000" i="1">
                <a:latin typeface="Century Gothic" pitchFamily="34" charset="0"/>
              </a:rPr>
              <a:t>do different things, go different</a:t>
            </a:r>
          </a:p>
          <a:p>
            <a:pPr algn="ctr" eaLnBrk="0" hangingPunct="0"/>
            <a:r>
              <a:rPr lang="en-US" sz="2000" i="1">
                <a:latin typeface="Century Gothic" pitchFamily="34" charset="0"/>
              </a:rPr>
              <a:t>places and read different books , so how could their schema be the same?”</a:t>
            </a:r>
          </a:p>
        </p:txBody>
      </p:sp>
      <p:pic>
        <p:nvPicPr>
          <p:cNvPr id="49156" name="Picture 11" descr="MCj03981370000[1]"/>
          <p:cNvPicPr>
            <a:picLocks noChangeAspect="1" noChangeArrowheads="1"/>
          </p:cNvPicPr>
          <p:nvPr/>
        </p:nvPicPr>
        <p:blipFill>
          <a:blip r:embed="rId4" cstate="print"/>
          <a:srcRect/>
          <a:stretch>
            <a:fillRect/>
          </a:stretch>
        </p:blipFill>
        <p:spPr bwMode="auto">
          <a:xfrm>
            <a:off x="6705600" y="4800600"/>
            <a:ext cx="1816100" cy="1662113"/>
          </a:xfrm>
          <a:prstGeom prst="rect">
            <a:avLst/>
          </a:prstGeom>
          <a:noFill/>
          <a:ln w="9525">
            <a:noFill/>
            <a:miter lim="800000"/>
            <a:headEnd/>
            <a:tailEnd/>
          </a:ln>
        </p:spPr>
      </p:pic>
      <p:sp>
        <p:nvSpPr>
          <p:cNvPr id="49157" name="Rectangle 12"/>
          <p:cNvSpPr>
            <a:spLocks noChangeArrowheads="1"/>
          </p:cNvSpPr>
          <p:nvPr/>
        </p:nvSpPr>
        <p:spPr bwMode="auto">
          <a:xfrm>
            <a:off x="0" y="381000"/>
            <a:ext cx="3806825" cy="762000"/>
          </a:xfrm>
          <a:prstGeom prst="rect">
            <a:avLst/>
          </a:prstGeom>
          <a:noFill/>
          <a:ln w="9525">
            <a:noFill/>
            <a:miter lim="800000"/>
            <a:headEnd/>
            <a:tailEnd/>
          </a:ln>
        </p:spPr>
        <p:txBody>
          <a:bodyPr>
            <a:spAutoFit/>
          </a:bodyPr>
          <a:lstStyle/>
          <a:p>
            <a:pPr algn="ctr" eaLnBrk="0" hangingPunct="0"/>
            <a:r>
              <a:rPr lang="en-US" sz="4400">
                <a:solidFill>
                  <a:schemeClr val="tx2"/>
                </a:solidFill>
                <a:latin typeface="Century Gothic" pitchFamily="34" charset="0"/>
              </a:rPr>
              <a:t>Schema</a:t>
            </a:r>
          </a:p>
        </p:txBody>
      </p:sp>
    </p:spTree>
  </p:cSld>
  <p:clrMapOvr>
    <a:masterClrMapping/>
  </p:clrMapOvr>
  <p:transition spd="slow">
    <p:newsflash/>
    <p:sndAc>
      <p:stSnd>
        <p:snd r:embed="rId3" name="whoosh.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33400" y="277813"/>
            <a:ext cx="8153400" cy="560387"/>
          </a:xfrm>
        </p:spPr>
        <p:txBody>
          <a:bodyPr/>
          <a:lstStyle/>
          <a:p>
            <a:pPr eaLnBrk="1" hangingPunct="1"/>
            <a:r>
              <a:rPr lang="en-US" sz="3800" smtClean="0"/>
              <a:t>Purpose of Reading</a:t>
            </a:r>
            <a:br>
              <a:rPr lang="en-US" sz="3800" smtClean="0"/>
            </a:br>
            <a:endParaRPr lang="en-US" sz="3800" smtClean="0"/>
          </a:p>
        </p:txBody>
      </p:sp>
      <p:sp>
        <p:nvSpPr>
          <p:cNvPr id="313347" name="Rectangle 3"/>
          <p:cNvSpPr>
            <a:spLocks noGrp="1" noChangeArrowheads="1"/>
          </p:cNvSpPr>
          <p:nvPr>
            <p:ph type="body" idx="1"/>
          </p:nvPr>
        </p:nvSpPr>
        <p:spPr>
          <a:xfrm>
            <a:off x="381000" y="1143000"/>
            <a:ext cx="8229600" cy="5257800"/>
          </a:xfrm>
        </p:spPr>
        <p:txBody>
          <a:bodyPr/>
          <a:lstStyle/>
          <a:p>
            <a:pPr eaLnBrk="1" hangingPunct="1">
              <a:lnSpc>
                <a:spcPct val="90000"/>
              </a:lnSpc>
              <a:buFont typeface="Wingdings" pitchFamily="2" charset="2"/>
              <a:buNone/>
            </a:pPr>
            <a:r>
              <a:rPr lang="en-US" sz="2400" smtClean="0"/>
              <a:t>    The purpose of reading is to connect ideas on to the page to what you already know. If you don’t know anything about a subject, then pouring words of text into your mind is like pouring water into your hand. You don’t retain much. For example, try reading these numbers: </a:t>
            </a:r>
          </a:p>
          <a:p>
            <a:pPr eaLnBrk="1" hangingPunct="1">
              <a:lnSpc>
                <a:spcPct val="90000"/>
              </a:lnSpc>
              <a:buFont typeface="Wingdings" pitchFamily="2" charset="2"/>
              <a:buNone/>
            </a:pPr>
            <a:endParaRPr lang="en-US" sz="2400" smtClean="0"/>
          </a:p>
          <a:p>
            <a:pPr eaLnBrk="1" hangingPunct="1">
              <a:lnSpc>
                <a:spcPct val="90000"/>
              </a:lnSpc>
              <a:buFont typeface="Wingdings" pitchFamily="2" charset="2"/>
              <a:buNone/>
            </a:pPr>
            <a:r>
              <a:rPr lang="en-US" sz="2400" smtClean="0"/>
              <a:t>   7516324  This is hard to read and understand</a:t>
            </a:r>
          </a:p>
          <a:p>
            <a:pPr eaLnBrk="1" hangingPunct="1">
              <a:lnSpc>
                <a:spcPct val="90000"/>
              </a:lnSpc>
              <a:buFont typeface="Wingdings" pitchFamily="2" charset="2"/>
              <a:buNone/>
            </a:pPr>
            <a:endParaRPr lang="en-US" sz="2400" smtClean="0"/>
          </a:p>
          <a:p>
            <a:pPr eaLnBrk="1" hangingPunct="1">
              <a:lnSpc>
                <a:spcPct val="90000"/>
              </a:lnSpc>
              <a:buFont typeface="Wingdings" pitchFamily="2" charset="2"/>
              <a:buNone/>
            </a:pPr>
            <a:r>
              <a:rPr lang="en-US" sz="2400" smtClean="0"/>
              <a:t>   751-6324  This easier because of chunking.</a:t>
            </a:r>
          </a:p>
          <a:p>
            <a:pPr eaLnBrk="1" hangingPunct="1">
              <a:lnSpc>
                <a:spcPct val="90000"/>
              </a:lnSpc>
              <a:buFont typeface="Wingdings" pitchFamily="2" charset="2"/>
              <a:buNone/>
            </a:pPr>
            <a:endParaRPr lang="en-US" sz="2400" smtClean="0"/>
          </a:p>
          <a:p>
            <a:pPr eaLnBrk="1" hangingPunct="1">
              <a:lnSpc>
                <a:spcPct val="90000"/>
              </a:lnSpc>
              <a:buFont typeface="Wingdings" pitchFamily="2" charset="2"/>
              <a:buNone/>
            </a:pPr>
            <a:r>
              <a:rPr lang="en-US" sz="2400" smtClean="0"/>
              <a:t>   123-4567  This is easy to read because of  prior                                     		knowledge and structure.</a:t>
            </a:r>
          </a:p>
          <a:p>
            <a:pPr eaLnBrk="1" hangingPunct="1">
              <a:lnSpc>
                <a:spcPct val="90000"/>
              </a:lnSpc>
              <a:buFont typeface="Wingdings" pitchFamily="2" charset="2"/>
              <a:buNone/>
            </a:pPr>
            <a:endParaRPr lang="en-US" sz="2400" smtClean="0"/>
          </a:p>
          <a:p>
            <a:pPr eaLnBrk="1" hangingPunct="1">
              <a:lnSpc>
                <a:spcPct val="90000"/>
              </a:lnSpc>
              <a:buFont typeface="Wingdings" pitchFamily="2" charset="2"/>
              <a:buNone/>
            </a:pPr>
            <a:r>
              <a:rPr lang="en-US" sz="2100" smtClean="0"/>
              <a:t> </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13347">
                                            <p:txEl>
                                              <p:pRg st="2" end="2"/>
                                            </p:txEl>
                                          </p:spTgt>
                                        </p:tgtEl>
                                        <p:attrNameLst>
                                          <p:attrName>style.visibility</p:attrName>
                                        </p:attrNameLst>
                                      </p:cBhvr>
                                      <p:to>
                                        <p:strVal val="visible"/>
                                      </p:to>
                                    </p:set>
                                    <p:animEffect transition="in" filter="strips(downLeft)">
                                      <p:cBhvr>
                                        <p:cTn id="7" dur="500"/>
                                        <p:tgtEl>
                                          <p:spTgt spid="31334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13347">
                                            <p:txEl>
                                              <p:pRg st="4" end="4"/>
                                            </p:txEl>
                                          </p:spTgt>
                                        </p:tgtEl>
                                        <p:attrNameLst>
                                          <p:attrName>style.visibility</p:attrName>
                                        </p:attrNameLst>
                                      </p:cBhvr>
                                      <p:to>
                                        <p:strVal val="visible"/>
                                      </p:to>
                                    </p:set>
                                    <p:animEffect transition="in" filter="strips(downLeft)">
                                      <p:cBhvr>
                                        <p:cTn id="12" dur="500"/>
                                        <p:tgtEl>
                                          <p:spTgt spid="31334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13347">
                                            <p:txEl>
                                              <p:pRg st="6" end="6"/>
                                            </p:txEl>
                                          </p:spTgt>
                                        </p:tgtEl>
                                        <p:attrNameLst>
                                          <p:attrName>style.visibility</p:attrName>
                                        </p:attrNameLst>
                                      </p:cBhvr>
                                      <p:to>
                                        <p:strVal val="visible"/>
                                      </p:to>
                                    </p:set>
                                    <p:animEffect transition="in" filter="strips(downLeft)">
                                      <p:cBhvr>
                                        <p:cTn id="17" dur="500"/>
                                        <p:tgtEl>
                                          <p:spTgt spid="3133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4"/>
          <p:cNvSpPr>
            <a:spLocks noGrp="1" noChangeArrowheads="1"/>
          </p:cNvSpPr>
          <p:nvPr>
            <p:ph type="title"/>
          </p:nvPr>
        </p:nvSpPr>
        <p:spPr/>
        <p:txBody>
          <a:bodyPr/>
          <a:lstStyle/>
          <a:p>
            <a:pPr eaLnBrk="1" hangingPunct="1"/>
            <a:r>
              <a:rPr lang="en-US" smtClean="0"/>
              <a:t>Soccer: Schema Examples</a:t>
            </a:r>
          </a:p>
        </p:txBody>
      </p:sp>
      <p:pic>
        <p:nvPicPr>
          <p:cNvPr id="50179" name="Picture 3" descr="MPj04221680000[1]"/>
          <p:cNvPicPr>
            <a:picLocks noGrp="1" noChangeAspect="1" noChangeArrowheads="1"/>
          </p:cNvPicPr>
          <p:nvPr>
            <p:ph idx="1"/>
          </p:nvPr>
        </p:nvPicPr>
        <p:blipFill>
          <a:blip r:embed="rId3" cstate="print"/>
          <a:srcRect/>
          <a:stretch>
            <a:fillRect/>
          </a:stretch>
        </p:blipFill>
        <p:spPr>
          <a:xfrm>
            <a:off x="2308225" y="1600200"/>
            <a:ext cx="4525963" cy="4525963"/>
          </a:xfrm>
        </p:spPr>
      </p:pic>
    </p:spTree>
  </p:cSld>
  <p:clrMapOvr>
    <a:masterClrMapping/>
  </p:clrMapOvr>
  <p:transition>
    <p:cover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smtClean="0"/>
              <a:t>A minute for yourself</a:t>
            </a:r>
          </a:p>
        </p:txBody>
      </p:sp>
      <p:graphicFrame>
        <p:nvGraphicFramePr>
          <p:cNvPr id="70668" name="Group 12"/>
          <p:cNvGraphicFramePr>
            <a:graphicFrameLocks noGrp="1"/>
          </p:cNvGraphicFramePr>
          <p:nvPr>
            <p:ph idx="1"/>
          </p:nvPr>
        </p:nvGraphicFramePr>
        <p:xfrm>
          <a:off x="457200" y="1600200"/>
          <a:ext cx="8229600" cy="4525963"/>
        </p:xfrm>
        <a:graphic>
          <a:graphicData uri="http://schemas.openxmlformats.org/drawingml/2006/table">
            <a:tbl>
              <a:tblPr/>
              <a:tblGrid>
                <a:gridCol w="4114800"/>
                <a:gridCol w="4114800"/>
              </a:tblGrid>
              <a:tr h="4525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Schema is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________________________________________________________________________________________________________________________________________________________</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Text-to-Self Connections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51211" name="Picture 19" descr="MCj04109290000[1]"/>
          <p:cNvPicPr>
            <a:picLocks noChangeAspect="1" noChangeArrowheads="1"/>
          </p:cNvPicPr>
          <p:nvPr/>
        </p:nvPicPr>
        <p:blipFill>
          <a:blip r:embed="rId4" cstate="print"/>
          <a:srcRect/>
          <a:stretch>
            <a:fillRect/>
          </a:stretch>
        </p:blipFill>
        <p:spPr bwMode="auto">
          <a:xfrm>
            <a:off x="685800" y="228600"/>
            <a:ext cx="1006475" cy="1092200"/>
          </a:xfrm>
          <a:prstGeom prst="rect">
            <a:avLst/>
          </a:prstGeom>
          <a:noFill/>
          <a:ln w="9525">
            <a:noFill/>
            <a:miter lim="800000"/>
            <a:headEnd/>
            <a:tailEnd/>
          </a:ln>
        </p:spPr>
      </p:pic>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smtClean="0"/>
              <a:t>Chrysanthemum</a:t>
            </a:r>
          </a:p>
        </p:txBody>
      </p:sp>
      <p:pic>
        <p:nvPicPr>
          <p:cNvPr id="52227" name="Picture 6" descr="mouse_picture.gif"/>
          <p:cNvPicPr>
            <a:picLocks noChangeAspect="1"/>
          </p:cNvPicPr>
          <p:nvPr/>
        </p:nvPicPr>
        <p:blipFill>
          <a:blip r:embed="rId4" cstate="print"/>
          <a:srcRect/>
          <a:stretch>
            <a:fillRect/>
          </a:stretch>
        </p:blipFill>
        <p:spPr bwMode="auto">
          <a:xfrm>
            <a:off x="2667000" y="1905000"/>
            <a:ext cx="3381375" cy="3776663"/>
          </a:xfrm>
          <a:prstGeom prst="rect">
            <a:avLst/>
          </a:prstGeom>
          <a:noFill/>
          <a:ln w="9525">
            <a:noFill/>
            <a:miter lim="800000"/>
            <a:headEnd/>
            <a:tailEnd/>
          </a:ln>
        </p:spPr>
      </p:pic>
      <p:sp>
        <p:nvSpPr>
          <p:cNvPr id="52228" name="TextBox 3"/>
          <p:cNvSpPr txBox="1">
            <a:spLocks noChangeArrowheads="1"/>
          </p:cNvSpPr>
          <p:nvPr/>
        </p:nvSpPr>
        <p:spPr bwMode="auto">
          <a:xfrm>
            <a:off x="838200" y="5715000"/>
            <a:ext cx="7110413" cy="369888"/>
          </a:xfrm>
          <a:prstGeom prst="rect">
            <a:avLst/>
          </a:prstGeom>
          <a:noFill/>
          <a:ln w="9525">
            <a:noFill/>
            <a:miter lim="800000"/>
            <a:headEnd/>
            <a:tailEnd/>
          </a:ln>
        </p:spPr>
        <p:txBody>
          <a:bodyPr wrap="none">
            <a:spAutoFit/>
          </a:bodyPr>
          <a:lstStyle/>
          <a:p>
            <a:r>
              <a:rPr lang="en-US" b="1"/>
              <a:t>This story is also on united streaming as another way to hear it.</a:t>
            </a:r>
          </a:p>
        </p:txBody>
      </p:sp>
    </p:spTree>
  </p:cSld>
  <p:clrMapOvr>
    <a:masterClrMapping/>
  </p:clrMapOvr>
  <p:transition spd="slow">
    <p:wheel spokes="8"/>
    <p:sndAc>
      <p:stSnd>
        <p:snd r:embed="rId3" name="voltage.wav"/>
      </p:stSnd>
    </p:sndAc>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z="3600" smtClean="0"/>
              <a:t>Connecting All the Pieces to Improve Comprehension</a:t>
            </a:r>
            <a:endParaRPr lang="en-US" smtClean="0"/>
          </a:p>
        </p:txBody>
      </p:sp>
      <p:sp>
        <p:nvSpPr>
          <p:cNvPr id="53251" name="Rectangle 3"/>
          <p:cNvSpPr>
            <a:spLocks noGrp="1" noChangeArrowheads="1"/>
          </p:cNvSpPr>
          <p:nvPr>
            <p:ph type="body" sz="half" idx="1"/>
          </p:nvPr>
        </p:nvSpPr>
        <p:spPr/>
        <p:txBody>
          <a:bodyPr/>
          <a:lstStyle/>
          <a:p>
            <a:pPr eaLnBrk="1" hangingPunct="1"/>
            <a:endParaRPr lang="en-US" sz="2800" smtClean="0"/>
          </a:p>
          <a:p>
            <a:pPr eaLnBrk="1" hangingPunct="1"/>
            <a:endParaRPr lang="en-US" sz="2800" smtClean="0"/>
          </a:p>
        </p:txBody>
      </p:sp>
      <p:pic>
        <p:nvPicPr>
          <p:cNvPr id="53252" name="Picture 4"/>
          <p:cNvPicPr>
            <a:picLocks noChangeAspect="1" noChangeArrowheads="1"/>
          </p:cNvPicPr>
          <p:nvPr/>
        </p:nvPicPr>
        <p:blipFill>
          <a:blip r:embed="rId4" cstate="print"/>
          <a:srcRect/>
          <a:stretch>
            <a:fillRect/>
          </a:stretch>
        </p:blipFill>
        <p:spPr bwMode="auto">
          <a:xfrm>
            <a:off x="1676400" y="2286000"/>
            <a:ext cx="5715000" cy="3863975"/>
          </a:xfrm>
          <a:prstGeom prst="rect">
            <a:avLst/>
          </a:prstGeom>
          <a:noFill/>
          <a:ln w="9525">
            <a:noFill/>
            <a:miter lim="800000"/>
            <a:headEnd/>
            <a:tailEnd/>
          </a:ln>
        </p:spPr>
      </p:pic>
      <p:sp>
        <p:nvSpPr>
          <p:cNvPr id="53253" name="Text Box 5"/>
          <p:cNvSpPr txBox="1">
            <a:spLocks noChangeArrowheads="1"/>
          </p:cNvSpPr>
          <p:nvPr/>
        </p:nvSpPr>
        <p:spPr bwMode="auto">
          <a:xfrm>
            <a:off x="1874838" y="2974975"/>
            <a:ext cx="1401762" cy="457200"/>
          </a:xfrm>
          <a:prstGeom prst="rect">
            <a:avLst/>
          </a:prstGeom>
          <a:noFill/>
          <a:ln w="9525">
            <a:noFill/>
            <a:miter lim="800000"/>
            <a:headEnd/>
            <a:tailEnd/>
          </a:ln>
        </p:spPr>
        <p:txBody>
          <a:bodyPr wrap="none">
            <a:spAutoFit/>
          </a:bodyPr>
          <a:lstStyle/>
          <a:p>
            <a:pPr algn="ctr" eaLnBrk="0" hangingPunct="0"/>
            <a:r>
              <a:rPr lang="en-US" sz="2400" b="1"/>
              <a:t>Fix-it Up</a:t>
            </a:r>
          </a:p>
        </p:txBody>
      </p:sp>
      <p:sp>
        <p:nvSpPr>
          <p:cNvPr id="53254" name="Rectangle 6"/>
          <p:cNvSpPr>
            <a:spLocks noChangeArrowheads="1"/>
          </p:cNvSpPr>
          <p:nvPr/>
        </p:nvSpPr>
        <p:spPr bwMode="auto">
          <a:xfrm>
            <a:off x="4479925" y="3246438"/>
            <a:ext cx="184150" cy="366712"/>
          </a:xfrm>
          <a:prstGeom prst="rect">
            <a:avLst/>
          </a:prstGeom>
          <a:noFill/>
          <a:ln w="9525">
            <a:noFill/>
            <a:miter lim="800000"/>
            <a:headEnd/>
            <a:tailEnd/>
          </a:ln>
        </p:spPr>
        <p:txBody>
          <a:bodyPr wrap="none">
            <a:spAutoFit/>
          </a:bodyPr>
          <a:lstStyle/>
          <a:p>
            <a:pPr algn="ctr" eaLnBrk="0" hangingPunct="0"/>
            <a:endParaRPr lang="en-US"/>
          </a:p>
        </p:txBody>
      </p:sp>
      <p:sp>
        <p:nvSpPr>
          <p:cNvPr id="53255" name="Rectangle 7"/>
          <p:cNvSpPr>
            <a:spLocks noChangeArrowheads="1"/>
          </p:cNvSpPr>
          <p:nvPr/>
        </p:nvSpPr>
        <p:spPr bwMode="auto">
          <a:xfrm>
            <a:off x="5257800" y="2667000"/>
            <a:ext cx="1981200" cy="1077913"/>
          </a:xfrm>
          <a:prstGeom prst="rect">
            <a:avLst/>
          </a:prstGeom>
          <a:noFill/>
          <a:ln w="9525">
            <a:noFill/>
            <a:miter lim="800000"/>
            <a:headEnd/>
            <a:tailEnd/>
          </a:ln>
        </p:spPr>
        <p:txBody>
          <a:bodyPr>
            <a:spAutoFit/>
          </a:bodyPr>
          <a:lstStyle/>
          <a:p>
            <a:pPr algn="ctr" eaLnBrk="0" hangingPunct="0"/>
            <a:endParaRPr lang="en-US" sz="2400" b="1"/>
          </a:p>
          <a:p>
            <a:pPr algn="ctr" eaLnBrk="0" hangingPunct="0"/>
            <a:r>
              <a:rPr lang="en-US" sz="2000" b="1"/>
              <a:t>Schema/Prior  Knowledge</a:t>
            </a:r>
          </a:p>
        </p:txBody>
      </p:sp>
      <p:sp>
        <p:nvSpPr>
          <p:cNvPr id="182280" name="Rectangle 8"/>
          <p:cNvSpPr>
            <a:spLocks noChangeArrowheads="1"/>
          </p:cNvSpPr>
          <p:nvPr/>
        </p:nvSpPr>
        <p:spPr bwMode="auto">
          <a:xfrm>
            <a:off x="3124200" y="3276600"/>
            <a:ext cx="2133600" cy="915988"/>
          </a:xfrm>
          <a:prstGeom prst="rect">
            <a:avLst/>
          </a:prstGeom>
          <a:noFill/>
          <a:ln w="9525">
            <a:noFill/>
            <a:miter lim="800000"/>
            <a:headEnd/>
            <a:tailEnd/>
          </a:ln>
        </p:spPr>
        <p:txBody>
          <a:bodyPr>
            <a:spAutoFit/>
          </a:bodyPr>
          <a:lstStyle/>
          <a:p>
            <a:pPr algn="ctr" eaLnBrk="0" hangingPunct="0"/>
            <a:r>
              <a:rPr lang="en-US" b="1"/>
              <a:t>     </a:t>
            </a:r>
          </a:p>
          <a:p>
            <a:pPr algn="ctr" eaLnBrk="0" hangingPunct="0"/>
            <a:r>
              <a:rPr lang="en-US" b="1"/>
              <a:t>Predicting/</a:t>
            </a:r>
          </a:p>
          <a:p>
            <a:pPr algn="ctr" eaLnBrk="0" hangingPunct="0"/>
            <a:r>
              <a:rPr lang="en-US" b="1"/>
              <a:t>Inferring</a:t>
            </a:r>
          </a:p>
        </p:txBody>
      </p:sp>
      <p:pic>
        <p:nvPicPr>
          <p:cNvPr id="53257" name="Picture 9" descr="MCj03342680000[1]"/>
          <p:cNvPicPr>
            <a:picLocks noGrp="1" noChangeAspect="1" noChangeArrowheads="1"/>
          </p:cNvPicPr>
          <p:nvPr>
            <p:ph sz="half" idx="2"/>
          </p:nvPr>
        </p:nvPicPr>
        <p:blipFill>
          <a:blip r:embed="rId5" cstate="print"/>
          <a:srcRect/>
          <a:stretch>
            <a:fillRect/>
          </a:stretch>
        </p:blipFill>
        <p:spPr>
          <a:xfrm>
            <a:off x="6934200" y="1066800"/>
            <a:ext cx="1814513" cy="1755775"/>
          </a:xfrm>
        </p:spPr>
      </p:pic>
    </p:spTree>
  </p:cSld>
  <p:clrMapOvr>
    <a:masterClrMapping/>
  </p:clrMapOvr>
  <p:transition spd="slow">
    <p:push/>
    <p:sndAc>
      <p:stSnd>
        <p:snd r:embed="rId3" name="voltag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82280">
                                            <p:txEl>
                                              <p:pRg st="0" end="0"/>
                                            </p:txEl>
                                          </p:spTgt>
                                        </p:tgtEl>
                                      </p:cBhvr>
                                    </p:animEffect>
                                    <p:animScale>
                                      <p:cBhvr>
                                        <p:cTn id="7" dur="250" autoRev="1" fill="hold"/>
                                        <p:tgtEl>
                                          <p:spTgt spid="182280">
                                            <p:txEl>
                                              <p:pRg st="0" end="0"/>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182280">
                                            <p:txEl>
                                              <p:pRg st="1" end="1"/>
                                            </p:txEl>
                                          </p:spTgt>
                                        </p:tgtEl>
                                      </p:cBhvr>
                                    </p:animEffect>
                                    <p:animScale>
                                      <p:cBhvr>
                                        <p:cTn id="12" dur="250" autoRev="1" fill="hold"/>
                                        <p:tgtEl>
                                          <p:spTgt spid="182280">
                                            <p:txEl>
                                              <p:pRg st="1" end="1"/>
                                            </p:txEl>
                                          </p:spTgt>
                                        </p:tgtEl>
                                      </p:cBhvr>
                                      <p:by x="105000" y="105000"/>
                                    </p:animScale>
                                  </p:childTnLst>
                                </p:cTn>
                              </p:par>
                              <p:par>
                                <p:cTn id="13" presetID="26" presetClass="emph" presetSubtype="0" fill="hold" nodeType="withEffect">
                                  <p:stCondLst>
                                    <p:cond delay="0"/>
                                  </p:stCondLst>
                                  <p:childTnLst>
                                    <p:animEffect transition="out" filter="fade">
                                      <p:cBhvr>
                                        <p:cTn id="14" dur="500" tmFilter="0, 0; .2, .5; .8, .5; 1, 0"/>
                                        <p:tgtEl>
                                          <p:spTgt spid="182280">
                                            <p:txEl>
                                              <p:pRg st="2" end="2"/>
                                            </p:txEl>
                                          </p:spTgt>
                                        </p:tgtEl>
                                      </p:cBhvr>
                                    </p:animEffect>
                                    <p:animScale>
                                      <p:cBhvr>
                                        <p:cTn id="15" dur="250" autoRev="1" fill="hold"/>
                                        <p:tgtEl>
                                          <p:spTgt spid="182280">
                                            <p:txEl>
                                              <p:pRg st="2" end="2"/>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684213" y="277813"/>
            <a:ext cx="7850187" cy="1139825"/>
          </a:xfrm>
        </p:spPr>
        <p:txBody>
          <a:bodyPr/>
          <a:lstStyle/>
          <a:p>
            <a:pPr eaLnBrk="1" hangingPunct="1"/>
            <a:r>
              <a:rPr lang="en-US" smtClean="0"/>
              <a:t>Strategy Focus: Predictions</a:t>
            </a:r>
          </a:p>
        </p:txBody>
      </p:sp>
      <p:sp>
        <p:nvSpPr>
          <p:cNvPr id="54275" name="Rectangle 3"/>
          <p:cNvSpPr>
            <a:spLocks noGrp="1" noChangeArrowheads="1"/>
          </p:cNvSpPr>
          <p:nvPr>
            <p:ph type="body" idx="1"/>
          </p:nvPr>
        </p:nvSpPr>
        <p:spPr/>
        <p:txBody>
          <a:bodyPr/>
          <a:lstStyle/>
          <a:p>
            <a:pPr eaLnBrk="1" hangingPunct="1">
              <a:buFont typeface="Wingdings" pitchFamily="2" charset="2"/>
              <a:buNone/>
            </a:pPr>
            <a:r>
              <a:rPr lang="en-US" smtClean="0"/>
              <a:t>  Good readers make predictions about what they are going to read based on what they already know ( SCHEMA) and text clues such as titles and pictures. As they read get new information, they confirm or revise the old predictions and make new ones. </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mtClean="0"/>
              <a:t>Good Readers: Using Predictions</a:t>
            </a:r>
          </a:p>
        </p:txBody>
      </p:sp>
      <p:sp>
        <p:nvSpPr>
          <p:cNvPr id="55299" name="Rectangle 3"/>
          <p:cNvSpPr>
            <a:spLocks noGrp="1" noChangeArrowheads="1"/>
          </p:cNvSpPr>
          <p:nvPr>
            <p:ph type="body" idx="1"/>
          </p:nvPr>
        </p:nvSpPr>
        <p:spPr/>
        <p:txBody>
          <a:bodyPr/>
          <a:lstStyle/>
          <a:p>
            <a:pPr eaLnBrk="1" hangingPunct="1">
              <a:buFontTx/>
              <a:buChar char="o"/>
            </a:pPr>
            <a:r>
              <a:rPr lang="en-US" smtClean="0"/>
              <a:t> Determine meanings from unknown words by using their schema, paying attention to textual and picture clues while rereading and engaging in conversations with others.</a:t>
            </a:r>
          </a:p>
          <a:p>
            <a:pPr eaLnBrk="1" hangingPunct="1">
              <a:buFontTx/>
              <a:buChar char="o"/>
            </a:pPr>
            <a:r>
              <a:rPr lang="en-US" smtClean="0"/>
              <a:t> Use their prior knowledge and textual clues to draw conclusions and form unique interpretations of the text.</a:t>
            </a:r>
          </a:p>
        </p:txBody>
      </p:sp>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sz="4000" smtClean="0"/>
              <a:t>Prediction Prompts</a:t>
            </a:r>
            <a:br>
              <a:rPr lang="en-US" sz="4000" smtClean="0"/>
            </a:br>
            <a:endParaRPr lang="en-US" sz="4000" smtClean="0"/>
          </a:p>
        </p:txBody>
      </p:sp>
      <p:sp>
        <p:nvSpPr>
          <p:cNvPr id="56323" name="Rectangle 3"/>
          <p:cNvSpPr>
            <a:spLocks noGrp="1" noChangeArrowheads="1"/>
          </p:cNvSpPr>
          <p:nvPr>
            <p:ph type="body" idx="1"/>
          </p:nvPr>
        </p:nvSpPr>
        <p:spPr>
          <a:xfrm>
            <a:off x="381000" y="1447800"/>
            <a:ext cx="8001000" cy="5181600"/>
          </a:xfrm>
        </p:spPr>
        <p:txBody>
          <a:bodyPr/>
          <a:lstStyle/>
          <a:p>
            <a:pPr eaLnBrk="1" hangingPunct="1">
              <a:lnSpc>
                <a:spcPct val="90000"/>
              </a:lnSpc>
              <a:buFontTx/>
              <a:buNone/>
            </a:pPr>
            <a:r>
              <a:rPr lang="en-US" sz="2800" smtClean="0">
                <a:latin typeface="Century Gothic" pitchFamily="34" charset="0"/>
              </a:rPr>
              <a:t>What does the title tell me?</a:t>
            </a:r>
          </a:p>
          <a:p>
            <a:pPr eaLnBrk="1" hangingPunct="1">
              <a:lnSpc>
                <a:spcPct val="90000"/>
              </a:lnSpc>
              <a:buFontTx/>
              <a:buNone/>
            </a:pPr>
            <a:r>
              <a:rPr lang="en-US" sz="2800" smtClean="0">
                <a:latin typeface="Century Gothic" pitchFamily="34" charset="0"/>
              </a:rPr>
              <a:t>Is this fiction or non-fiction?</a:t>
            </a:r>
          </a:p>
          <a:p>
            <a:pPr eaLnBrk="1" hangingPunct="1">
              <a:lnSpc>
                <a:spcPct val="90000"/>
              </a:lnSpc>
              <a:buFontTx/>
              <a:buNone/>
            </a:pPr>
            <a:r>
              <a:rPr lang="en-US" sz="2800" smtClean="0">
                <a:latin typeface="Century Gothic" pitchFamily="34" charset="0"/>
              </a:rPr>
              <a:t>How will this genre change how I read?</a:t>
            </a:r>
          </a:p>
          <a:p>
            <a:pPr eaLnBrk="1" hangingPunct="1">
              <a:lnSpc>
                <a:spcPct val="90000"/>
              </a:lnSpc>
              <a:buFontTx/>
              <a:buNone/>
            </a:pPr>
            <a:r>
              <a:rPr lang="en-US" sz="2800" smtClean="0">
                <a:latin typeface="Century Gothic" pitchFamily="34" charset="0"/>
              </a:rPr>
              <a:t>What do I know about…format? Text structure? Author’s writing style?</a:t>
            </a:r>
          </a:p>
          <a:p>
            <a:pPr eaLnBrk="1" hangingPunct="1">
              <a:lnSpc>
                <a:spcPct val="90000"/>
              </a:lnSpc>
              <a:buFontTx/>
              <a:buNone/>
            </a:pPr>
            <a:r>
              <a:rPr lang="en-US" sz="2800" smtClean="0">
                <a:latin typeface="Century Gothic" pitchFamily="34" charset="0"/>
              </a:rPr>
              <a:t> Because of what has happened so far, I can  predict_______.</a:t>
            </a:r>
          </a:p>
          <a:p>
            <a:pPr eaLnBrk="1" hangingPunct="1">
              <a:lnSpc>
                <a:spcPct val="90000"/>
              </a:lnSpc>
              <a:buFontTx/>
              <a:buNone/>
            </a:pPr>
            <a:r>
              <a:rPr lang="en-US" sz="2800" smtClean="0">
                <a:latin typeface="Century Gothic" pitchFamily="34" charset="0"/>
              </a:rPr>
              <a:t>Should I revise my prediction? Is the author going the direction I predicted?</a:t>
            </a:r>
          </a:p>
        </p:txBody>
      </p:sp>
      <p:pic>
        <p:nvPicPr>
          <p:cNvPr id="56324" name="Picture 4" descr="MCj03966800000[1]"/>
          <p:cNvPicPr>
            <a:picLocks noChangeAspect="1" noChangeArrowheads="1"/>
          </p:cNvPicPr>
          <p:nvPr/>
        </p:nvPicPr>
        <p:blipFill>
          <a:blip r:embed="rId4" cstate="print"/>
          <a:srcRect/>
          <a:stretch>
            <a:fillRect/>
          </a:stretch>
        </p:blipFill>
        <p:spPr bwMode="auto">
          <a:xfrm>
            <a:off x="6629400" y="914400"/>
            <a:ext cx="1814513" cy="1827213"/>
          </a:xfrm>
          <a:prstGeom prst="rect">
            <a:avLst/>
          </a:prstGeom>
          <a:noFill/>
          <a:ln w="9525">
            <a:noFill/>
            <a:miter lim="800000"/>
            <a:headEnd/>
            <a:tailEnd/>
          </a:ln>
        </p:spPr>
      </p:pic>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smtClean="0"/>
              <a:t>Prediction Frames</a:t>
            </a:r>
          </a:p>
        </p:txBody>
      </p:sp>
      <p:sp>
        <p:nvSpPr>
          <p:cNvPr id="57347" name="Rectangle 3"/>
          <p:cNvSpPr>
            <a:spLocks noGrp="1" noChangeArrowheads="1"/>
          </p:cNvSpPr>
          <p:nvPr>
            <p:ph type="body" idx="1"/>
          </p:nvPr>
        </p:nvSpPr>
        <p:spPr/>
        <p:txBody>
          <a:bodyPr/>
          <a:lstStyle/>
          <a:p>
            <a:pPr eaLnBrk="1" hangingPunct="1">
              <a:buFont typeface="Wingdings" pitchFamily="2" charset="2"/>
              <a:buNone/>
            </a:pPr>
            <a:r>
              <a:rPr lang="en-US" smtClean="0"/>
              <a:t>   In your packet, there are some frames to help prompt your instruction in actively teaching predictions.</a:t>
            </a:r>
          </a:p>
          <a:p>
            <a:pPr eaLnBrk="1" hangingPunct="1">
              <a:buFont typeface="Wingdings" pitchFamily="2" charset="2"/>
              <a:buNone/>
            </a:pPr>
            <a:r>
              <a:rPr lang="en-US" smtClean="0"/>
              <a:t>   Prediction Pyramid   Title Clues  </a:t>
            </a:r>
          </a:p>
          <a:p>
            <a:pPr eaLnBrk="1" hangingPunct="1">
              <a:buFont typeface="Wingdings" pitchFamily="2" charset="2"/>
              <a:buNone/>
            </a:pPr>
            <a:r>
              <a:rPr lang="en-US" smtClean="0"/>
              <a:t>   Predict-O-Gram      Challenge         </a:t>
            </a:r>
          </a:p>
          <a:p>
            <a:pPr eaLnBrk="1" hangingPunct="1">
              <a:buFont typeface="Wingdings" pitchFamily="2" charset="2"/>
              <a:buNone/>
            </a:pPr>
            <a:r>
              <a:rPr lang="en-US" smtClean="0"/>
              <a:t>   Think It Over           Follow the Clues</a:t>
            </a:r>
          </a:p>
          <a:p>
            <a:pPr eaLnBrk="1" hangingPunct="1">
              <a:buFont typeface="Wingdings" pitchFamily="2" charset="2"/>
              <a:buNone/>
            </a:pPr>
            <a:r>
              <a:rPr lang="en-US" smtClean="0"/>
              <a:t>   Bucket of Words     Anticipation Guide</a:t>
            </a:r>
          </a:p>
          <a:p>
            <a:pPr eaLnBrk="1" hangingPunct="1">
              <a:buFont typeface="Wingdings" pitchFamily="2" charset="2"/>
              <a:buNone/>
            </a:pPr>
            <a:endParaRPr lang="en-US" smtClean="0"/>
          </a:p>
        </p:txBody>
      </p:sp>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4"/>
          <p:cNvSpPr>
            <a:spLocks noGrp="1" noChangeArrowheads="1"/>
          </p:cNvSpPr>
          <p:nvPr>
            <p:ph type="title"/>
          </p:nvPr>
        </p:nvSpPr>
        <p:spPr/>
        <p:txBody>
          <a:bodyPr/>
          <a:lstStyle/>
          <a:p>
            <a:pPr eaLnBrk="1" hangingPunct="1"/>
            <a:r>
              <a:rPr lang="en-US" sz="4000" smtClean="0"/>
              <a:t>A minute for yourself</a:t>
            </a:r>
            <a:br>
              <a:rPr lang="en-US" sz="4000" smtClean="0"/>
            </a:br>
            <a:r>
              <a:rPr lang="en-US" sz="4000" smtClean="0"/>
              <a:t>on Predictions…</a:t>
            </a:r>
          </a:p>
        </p:txBody>
      </p:sp>
      <p:pic>
        <p:nvPicPr>
          <p:cNvPr id="58371" name="Picture 7" descr="MCj04109290000[1]"/>
          <p:cNvPicPr>
            <a:picLocks noGrp="1" noChangeAspect="1" noChangeArrowheads="1"/>
          </p:cNvPicPr>
          <p:nvPr>
            <p:ph idx="1"/>
          </p:nvPr>
        </p:nvPicPr>
        <p:blipFill>
          <a:blip r:embed="rId4" cstate="print"/>
          <a:srcRect/>
          <a:stretch>
            <a:fillRect/>
          </a:stretch>
        </p:blipFill>
        <p:spPr>
          <a:xfrm>
            <a:off x="358775" y="304800"/>
            <a:ext cx="1395413" cy="1828800"/>
          </a:xfrm>
        </p:spPr>
      </p:pic>
      <p:sp>
        <p:nvSpPr>
          <p:cNvPr id="54280" name="Text Box 8"/>
          <p:cNvSpPr txBox="1">
            <a:spLocks noChangeArrowheads="1"/>
          </p:cNvSpPr>
          <p:nvPr/>
        </p:nvSpPr>
        <p:spPr bwMode="auto">
          <a:xfrm>
            <a:off x="1371600" y="2286000"/>
            <a:ext cx="6096000" cy="2289175"/>
          </a:xfrm>
          <a:prstGeom prst="rect">
            <a:avLst/>
          </a:prstGeom>
          <a:noFill/>
          <a:ln w="9525">
            <a:noFill/>
            <a:miter lim="800000"/>
            <a:headEnd/>
            <a:tailEnd/>
          </a:ln>
        </p:spPr>
        <p:txBody>
          <a:bodyPr>
            <a:spAutoFit/>
          </a:bodyPr>
          <a:lstStyle/>
          <a:p>
            <a:pPr eaLnBrk="0" hangingPunct="0"/>
            <a:r>
              <a:rPr lang="en-US" sz="3600"/>
              <a:t>What do I want to do to     revise my comprehension</a:t>
            </a:r>
          </a:p>
          <a:p>
            <a:pPr eaLnBrk="0" hangingPunct="0"/>
            <a:r>
              <a:rPr lang="en-US" sz="3600"/>
              <a:t>instruction based on what</a:t>
            </a:r>
          </a:p>
          <a:p>
            <a:pPr eaLnBrk="0" hangingPunct="0"/>
            <a:r>
              <a:rPr lang="en-US" sz="3600"/>
              <a:t>I have heard so far…..</a:t>
            </a:r>
          </a:p>
        </p:txBody>
      </p:sp>
    </p:spTree>
  </p:cSld>
  <p:clrMapOvr>
    <a:masterClrMapping/>
  </p:clrMapOvr>
  <p:transition spd="slow">
    <p:wheel spokes="8"/>
    <p:sndAc>
      <p:stSnd>
        <p:snd r:embed="rId3"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54280"/>
                                        </p:tgtEl>
                                        <p:attrNameLst>
                                          <p:attrName>style.visibility</p:attrName>
                                        </p:attrNameLst>
                                      </p:cBhvr>
                                      <p:to>
                                        <p:strVal val="visible"/>
                                      </p:to>
                                    </p:set>
                                    <p:animEffect transition="in" filter="fade">
                                      <p:cBhvr>
                                        <p:cTn id="7" dur="1000"/>
                                        <p:tgtEl>
                                          <p:spTgt spid="54280"/>
                                        </p:tgtEl>
                                      </p:cBhvr>
                                    </p:animEffect>
                                    <p:anim calcmode="lin" valueType="num">
                                      <p:cBhvr>
                                        <p:cTn id="8" dur="1000" fill="hold"/>
                                        <p:tgtEl>
                                          <p:spTgt spid="54280"/>
                                        </p:tgtEl>
                                        <p:attrNameLst>
                                          <p:attrName>ppt_x</p:attrName>
                                        </p:attrNameLst>
                                      </p:cBhvr>
                                      <p:tavLst>
                                        <p:tav tm="0">
                                          <p:val>
                                            <p:strVal val="#ppt_x-.1"/>
                                          </p:val>
                                        </p:tav>
                                        <p:tav tm="100000">
                                          <p:val>
                                            <p:strVal val="#ppt_x"/>
                                          </p:val>
                                        </p:tav>
                                      </p:tavLst>
                                    </p:anim>
                                    <p:anim calcmode="lin" valueType="num">
                                      <p:cBhvr>
                                        <p:cTn id="9" dur="1000" fill="hold"/>
                                        <p:tgtEl>
                                          <p:spTgt spid="542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80"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smtClean="0"/>
              <a:t>Fat Santa</a:t>
            </a:r>
          </a:p>
        </p:txBody>
      </p:sp>
      <p:pic>
        <p:nvPicPr>
          <p:cNvPr id="59395" name="Content Placeholder 3" descr="fat santa.jpg"/>
          <p:cNvPicPr>
            <a:picLocks noGrp="1" noChangeAspect="1"/>
          </p:cNvPicPr>
          <p:nvPr>
            <p:ph idx="1"/>
          </p:nvPr>
        </p:nvPicPr>
        <p:blipFill>
          <a:blip r:embed="rId4" cstate="print"/>
          <a:srcRect/>
          <a:stretch>
            <a:fillRect/>
          </a:stretch>
        </p:blipFill>
        <p:spPr>
          <a:xfrm>
            <a:off x="1979613" y="1600200"/>
            <a:ext cx="5184775" cy="4525963"/>
          </a:xfrm>
        </p:spPr>
      </p:pic>
    </p:spTree>
  </p:cSld>
  <p:clrMapOvr>
    <a:masterClrMapping/>
  </p:clrMapOvr>
  <p:transition spd="slow">
    <p:wheel spokes="8"/>
    <p:sndAc>
      <p:stSnd>
        <p:snd r:embed="rId3" name="voltage.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z="5400" smtClean="0">
                <a:latin typeface="Monotype Corsiva" pitchFamily="66" charset="0"/>
              </a:rPr>
              <a:t>Hmmmmm….</a:t>
            </a:r>
          </a:p>
        </p:txBody>
      </p:sp>
      <p:sp>
        <p:nvSpPr>
          <p:cNvPr id="288771" name="Rectangle 3"/>
          <p:cNvSpPr>
            <a:spLocks noGrp="1" noChangeArrowheads="1"/>
          </p:cNvSpPr>
          <p:nvPr>
            <p:ph type="body" idx="1"/>
          </p:nvPr>
        </p:nvSpPr>
        <p:spPr/>
        <p:txBody>
          <a:bodyPr/>
          <a:lstStyle/>
          <a:p>
            <a:pPr eaLnBrk="1" hangingPunct="1">
              <a:buFont typeface="Wingdings" pitchFamily="2" charset="2"/>
              <a:buNone/>
            </a:pPr>
            <a:r>
              <a:rPr lang="en-US" sz="6000" i="1" smtClean="0">
                <a:latin typeface="Monotype Corsiva" pitchFamily="66" charset="0"/>
              </a:rPr>
              <a:t>“A single conversation across the table with a wise person is worth a month’s study of books.”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3000" fill="hold"/>
                                        <p:tgtEl>
                                          <p:spTgt spid="288771">
                                            <p:txEl>
                                              <p:pRg st="0" end="0"/>
                                            </p:txEl>
                                          </p:spTgt>
                                        </p:tgtEl>
                                        <p:attrNameLst>
                                          <p:attrName>style.color</p:attrName>
                                        </p:attrNameLst>
                                      </p:cBhvr>
                                      <p:to>
                                        <p:clrVal>
                                          <a:schemeClr val="accent2"/>
                                        </p:clrVal>
                                      </p:to>
                                    </p:set>
                                    <p:set>
                                      <p:cBhvr>
                                        <p:cTn id="7" dur="3000" fill="hold"/>
                                        <p:tgtEl>
                                          <p:spTgt spid="288771">
                                            <p:txEl>
                                              <p:pRg st="0" end="0"/>
                                            </p:txEl>
                                          </p:spTgt>
                                        </p:tgtEl>
                                        <p:attrNameLst>
                                          <p:attrName>fillcolor</p:attrName>
                                        </p:attrNameLst>
                                      </p:cBhvr>
                                      <p:to>
                                        <p:clrVal>
                                          <a:schemeClr val="accent2"/>
                                        </p:clrVal>
                                      </p:to>
                                    </p:set>
                                    <p:set>
                                      <p:cBhvr>
                                        <p:cTn id="8" dur="3000" fill="hold"/>
                                        <p:tgtEl>
                                          <p:spTgt spid="288771">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smtClean="0"/>
              <a:t>Good Readers: Using Inferring</a:t>
            </a:r>
          </a:p>
        </p:txBody>
      </p:sp>
      <p:sp>
        <p:nvSpPr>
          <p:cNvPr id="60419" name="Rectangle 3"/>
          <p:cNvSpPr>
            <a:spLocks noGrp="1" noChangeArrowheads="1"/>
          </p:cNvSpPr>
          <p:nvPr>
            <p:ph type="body" idx="1"/>
          </p:nvPr>
        </p:nvSpPr>
        <p:spPr>
          <a:xfrm>
            <a:off x="1143000" y="1600200"/>
            <a:ext cx="7543800" cy="4530725"/>
          </a:xfrm>
        </p:spPr>
        <p:txBody>
          <a:bodyPr/>
          <a:lstStyle/>
          <a:p>
            <a:pPr eaLnBrk="1" hangingPunct="1">
              <a:buFont typeface="Wingdings" pitchFamily="2" charset="2"/>
              <a:buNone/>
            </a:pPr>
            <a:r>
              <a:rPr lang="en-US" smtClean="0">
                <a:solidFill>
                  <a:schemeClr val="accent2"/>
                </a:solidFill>
              </a:rPr>
              <a:t>   </a:t>
            </a:r>
            <a:r>
              <a:rPr lang="en-US" smtClean="0"/>
              <a:t>Inferring  is the process of creating a  personal meaning from the text. It involves a mental process of combining what is read with relevant prior knowledge. (schema) They create meaning not necessarily stated explicitly in the text.</a:t>
            </a:r>
          </a:p>
        </p:txBody>
      </p:sp>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smtClean="0"/>
              <a:t>Proficient Readers when they infer:</a:t>
            </a:r>
          </a:p>
        </p:txBody>
      </p:sp>
      <p:sp>
        <p:nvSpPr>
          <p:cNvPr id="197635" name="Rectangle 3"/>
          <p:cNvSpPr>
            <a:spLocks noGrp="1" noChangeArrowheads="1"/>
          </p:cNvSpPr>
          <p:nvPr>
            <p:ph type="body" idx="1"/>
          </p:nvPr>
        </p:nvSpPr>
        <p:spPr>
          <a:xfrm>
            <a:off x="457200" y="1143000"/>
            <a:ext cx="8229600" cy="4987925"/>
          </a:xfrm>
        </p:spPr>
        <p:txBody>
          <a:bodyPr/>
          <a:lstStyle/>
          <a:p>
            <a:pPr eaLnBrk="1" hangingPunct="1"/>
            <a:r>
              <a:rPr lang="en-US" sz="2600" smtClean="0"/>
              <a:t>Draw conclusions</a:t>
            </a:r>
          </a:p>
          <a:p>
            <a:pPr eaLnBrk="1" hangingPunct="1"/>
            <a:r>
              <a:rPr lang="en-US" sz="2600" smtClean="0"/>
              <a:t>Make reasonable interpretations of text that are adapted as they continue to read and after they read.</a:t>
            </a:r>
          </a:p>
          <a:p>
            <a:pPr eaLnBrk="1" hangingPunct="1"/>
            <a:r>
              <a:rPr lang="en-US" sz="2600" smtClean="0"/>
              <a:t>Use the combination of background knowledge and explicitly stated information from the text to answer questions they have as they read.</a:t>
            </a:r>
          </a:p>
          <a:p>
            <a:pPr eaLnBrk="1" hangingPunct="1"/>
            <a:r>
              <a:rPr lang="en-US" sz="2600" smtClean="0"/>
              <a:t>Make connections between conclusions they draw and other beliefs and knowledge.</a:t>
            </a:r>
          </a:p>
          <a:p>
            <a:pPr eaLnBrk="1" hangingPunct="1"/>
            <a:r>
              <a:rPr lang="en-US" sz="2600" smtClean="0"/>
              <a:t>Make analytical judgments about what they read.</a:t>
            </a: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97635">
                                            <p:txEl>
                                              <p:pRg st="0" end="0"/>
                                            </p:txEl>
                                          </p:spTgt>
                                        </p:tgtEl>
                                        <p:attrNameLst>
                                          <p:attrName>style.visibility</p:attrName>
                                        </p:attrNameLst>
                                      </p:cBhvr>
                                      <p:to>
                                        <p:strVal val="visible"/>
                                      </p:to>
                                    </p:set>
                                    <p:anim calcmode="lin" valueType="num">
                                      <p:cBhvr additive="base">
                                        <p:cTn id="7" dur="500" fill="hold"/>
                                        <p:tgtEl>
                                          <p:spTgt spid="1976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7635">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97635">
                                            <p:txEl>
                                              <p:pRg st="1" end="1"/>
                                            </p:txEl>
                                          </p:spTgt>
                                        </p:tgtEl>
                                        <p:attrNameLst>
                                          <p:attrName>style.visibility</p:attrName>
                                        </p:attrNameLst>
                                      </p:cBhvr>
                                      <p:to>
                                        <p:strVal val="visible"/>
                                      </p:to>
                                    </p:set>
                                    <p:anim calcmode="lin" valueType="num">
                                      <p:cBhvr additive="base">
                                        <p:cTn id="11" dur="500" fill="hold"/>
                                        <p:tgtEl>
                                          <p:spTgt spid="19763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97635">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97635">
                                            <p:txEl>
                                              <p:pRg st="2" end="2"/>
                                            </p:txEl>
                                          </p:spTgt>
                                        </p:tgtEl>
                                        <p:attrNameLst>
                                          <p:attrName>style.visibility</p:attrName>
                                        </p:attrNameLst>
                                      </p:cBhvr>
                                      <p:to>
                                        <p:strVal val="visible"/>
                                      </p:to>
                                    </p:set>
                                    <p:anim calcmode="lin" valueType="num">
                                      <p:cBhvr additive="base">
                                        <p:cTn id="17" dur="500" fill="hold"/>
                                        <p:tgtEl>
                                          <p:spTgt spid="19763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9763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97635">
                                            <p:txEl>
                                              <p:pRg st="3" end="3"/>
                                            </p:txEl>
                                          </p:spTgt>
                                        </p:tgtEl>
                                        <p:attrNameLst>
                                          <p:attrName>style.visibility</p:attrName>
                                        </p:attrNameLst>
                                      </p:cBhvr>
                                      <p:to>
                                        <p:strVal val="visible"/>
                                      </p:to>
                                    </p:set>
                                    <p:anim calcmode="lin" valueType="num">
                                      <p:cBhvr additive="base">
                                        <p:cTn id="23" dur="500" fill="hold"/>
                                        <p:tgtEl>
                                          <p:spTgt spid="197635">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97635">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97635">
                                            <p:txEl>
                                              <p:pRg st="4" end="4"/>
                                            </p:txEl>
                                          </p:spTgt>
                                        </p:tgtEl>
                                        <p:attrNameLst>
                                          <p:attrName>style.visibility</p:attrName>
                                        </p:attrNameLst>
                                      </p:cBhvr>
                                      <p:to>
                                        <p:strVal val="visible"/>
                                      </p:to>
                                    </p:set>
                                    <p:anim calcmode="lin" valueType="num">
                                      <p:cBhvr additive="base">
                                        <p:cTn id="27" dur="500" fill="hold"/>
                                        <p:tgtEl>
                                          <p:spTgt spid="197635">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9763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sz="3800" smtClean="0"/>
              <a:t>Proficient Readers are more able to:</a:t>
            </a:r>
            <a:br>
              <a:rPr lang="en-US" sz="3800" smtClean="0"/>
            </a:br>
            <a:endParaRPr lang="en-US" sz="3800" smtClean="0"/>
          </a:p>
        </p:txBody>
      </p:sp>
      <p:sp>
        <p:nvSpPr>
          <p:cNvPr id="62467" name="Rectangle 3"/>
          <p:cNvSpPr>
            <a:spLocks noGrp="1" noChangeArrowheads="1"/>
          </p:cNvSpPr>
          <p:nvPr>
            <p:ph type="body" idx="1"/>
          </p:nvPr>
        </p:nvSpPr>
        <p:spPr/>
        <p:txBody>
          <a:bodyPr/>
          <a:lstStyle/>
          <a:p>
            <a:pPr eaLnBrk="1" hangingPunct="1">
              <a:lnSpc>
                <a:spcPct val="90000"/>
              </a:lnSpc>
            </a:pPr>
            <a:r>
              <a:rPr lang="en-US" smtClean="0"/>
              <a:t>Remember and reapply what they have read.</a:t>
            </a:r>
          </a:p>
          <a:p>
            <a:pPr eaLnBrk="1" hangingPunct="1">
              <a:lnSpc>
                <a:spcPct val="90000"/>
              </a:lnSpc>
            </a:pPr>
            <a:r>
              <a:rPr lang="en-US" smtClean="0"/>
              <a:t>Create new background knowledge for themselves.</a:t>
            </a:r>
          </a:p>
          <a:p>
            <a:pPr eaLnBrk="1" hangingPunct="1">
              <a:lnSpc>
                <a:spcPct val="90000"/>
              </a:lnSpc>
            </a:pPr>
            <a:r>
              <a:rPr lang="en-US" smtClean="0"/>
              <a:t>Discriminate and critically analyze text and authors.</a:t>
            </a:r>
          </a:p>
          <a:p>
            <a:pPr eaLnBrk="1" hangingPunct="1">
              <a:lnSpc>
                <a:spcPct val="90000"/>
              </a:lnSpc>
            </a:pPr>
            <a:r>
              <a:rPr lang="en-US" smtClean="0"/>
              <a:t>Engage in conversations about what they have read.</a:t>
            </a:r>
          </a:p>
          <a:p>
            <a:pPr eaLnBrk="1" hangingPunct="1">
              <a:lnSpc>
                <a:spcPct val="90000"/>
              </a:lnSpc>
            </a:pPr>
            <a:r>
              <a:rPr lang="en-US" smtClean="0"/>
              <a:t>Defend inferences with a description of relevant, prior knowledge and specific text.</a:t>
            </a:r>
          </a:p>
        </p:txBody>
      </p:sp>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1279525" y="1179513"/>
            <a:ext cx="184150" cy="366712"/>
          </a:xfrm>
          <a:prstGeom prst="rect">
            <a:avLst/>
          </a:prstGeom>
          <a:noFill/>
          <a:ln w="9525">
            <a:noFill/>
            <a:miter lim="800000"/>
            <a:headEnd/>
            <a:tailEnd/>
          </a:ln>
        </p:spPr>
        <p:txBody>
          <a:bodyPr wrap="none">
            <a:spAutoFit/>
          </a:bodyPr>
          <a:lstStyle/>
          <a:p>
            <a:pPr algn="ctr" eaLnBrk="0" hangingPunct="0"/>
            <a:endParaRPr lang="en-US"/>
          </a:p>
        </p:txBody>
      </p:sp>
      <p:sp>
        <p:nvSpPr>
          <p:cNvPr id="63491" name="Rectangle 3"/>
          <p:cNvSpPr>
            <a:spLocks noGrp="1" noChangeArrowheads="1"/>
          </p:cNvSpPr>
          <p:nvPr>
            <p:ph type="title"/>
          </p:nvPr>
        </p:nvSpPr>
        <p:spPr/>
        <p:txBody>
          <a:bodyPr/>
          <a:lstStyle/>
          <a:p>
            <a:pPr eaLnBrk="1" hangingPunct="1"/>
            <a:r>
              <a:rPr lang="en-US" smtClean="0"/>
              <a:t>Teachers need to….</a:t>
            </a:r>
          </a:p>
        </p:txBody>
      </p:sp>
      <p:sp>
        <p:nvSpPr>
          <p:cNvPr id="199684" name="Rectangle 4"/>
          <p:cNvSpPr>
            <a:spLocks noGrp="1" noChangeArrowheads="1"/>
          </p:cNvSpPr>
          <p:nvPr>
            <p:ph type="body" idx="1"/>
          </p:nvPr>
        </p:nvSpPr>
        <p:spPr/>
        <p:txBody>
          <a:bodyPr/>
          <a:lstStyle/>
          <a:p>
            <a:pPr eaLnBrk="1" hangingPunct="1">
              <a:lnSpc>
                <a:spcPct val="90000"/>
              </a:lnSpc>
              <a:buFont typeface="Wingdings" pitchFamily="2" charset="2"/>
              <a:buNone/>
            </a:pPr>
            <a:r>
              <a:rPr lang="en-US" smtClean="0"/>
              <a:t>   </a:t>
            </a:r>
            <a:r>
              <a:rPr lang="en-US" sz="3600" i="1" smtClean="0"/>
              <a:t>Allow a wider range of interpretations for fiction text and grant greater latitude for inferences, as long as the students use the text to defend their point of view.</a:t>
            </a:r>
          </a:p>
          <a:p>
            <a:pPr eaLnBrk="1" hangingPunct="1">
              <a:lnSpc>
                <a:spcPct val="90000"/>
              </a:lnSpc>
              <a:buFont typeface="Wingdings" pitchFamily="2" charset="2"/>
              <a:buNone/>
            </a:pPr>
            <a:endParaRPr lang="en-US" sz="3600" i="1" smtClean="0"/>
          </a:p>
          <a:p>
            <a:pPr eaLnBrk="1" hangingPunct="1">
              <a:lnSpc>
                <a:spcPct val="90000"/>
              </a:lnSpc>
              <a:buFont typeface="Wingdings" pitchFamily="2" charset="2"/>
              <a:buNone/>
            </a:pPr>
            <a:r>
              <a:rPr lang="en-US" sz="3600" i="1" smtClean="0"/>
              <a:t>  Help students to narrow the range of interpretations for non-fiction text.</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iterate type="lt">
                                    <p:tmAbs val="0"/>
                                  </p:iterate>
                                  <p:childTnLst>
                                    <p:set>
                                      <p:cBhvr override="childStyle">
                                        <p:cTn id="6" dur="indefinite"/>
                                        <p:tgtEl>
                                          <p:spTgt spid="199684">
                                            <p:txEl>
                                              <p:pRg st="0" end="0"/>
                                            </p:txEl>
                                          </p:spTgt>
                                        </p:tgtEl>
                                        <p:attrNameLst>
                                          <p:attrName>style.fontStyle</p:attrName>
                                        </p:attrNameLst>
                                      </p:cBhvr>
                                      <p:to>
                                        <p:strVal val="normal"/>
                                      </p:to>
                                    </p:set>
                                    <p:set>
                                      <p:cBhvr override="childStyle">
                                        <p:cTn id="7" dur="indefinite"/>
                                        <p:tgtEl>
                                          <p:spTgt spid="199684">
                                            <p:txEl>
                                              <p:pRg st="0" end="0"/>
                                            </p:txEl>
                                          </p:spTgt>
                                        </p:tgtEl>
                                        <p:attrNameLst>
                                          <p:attrName>style.fontWeight</p:attrName>
                                        </p:attrNameLst>
                                      </p:cBhvr>
                                      <p:to>
                                        <p:strVal val="bold"/>
                                      </p:to>
                                    </p:set>
                                    <p:set>
                                      <p:cBhvr override="childStyle">
                                        <p:cTn id="8" dur="indefinite"/>
                                        <p:tgtEl>
                                          <p:spTgt spid="199684">
                                            <p:txEl>
                                              <p:pRg st="0" end="0"/>
                                            </p:txEl>
                                          </p:spTgt>
                                        </p:tgtEl>
                                        <p:attrNameLst>
                                          <p:attrName>style.textDecorationUnderline</p:attrName>
                                        </p:attrNameLst>
                                      </p:cBhvr>
                                      <p:to>
                                        <p:strVal val="false"/>
                                      </p:to>
                                    </p:set>
                                  </p:childTnLst>
                                </p:cTn>
                              </p:par>
                            </p:childTnLst>
                          </p:cTn>
                        </p:par>
                      </p:childTnLst>
                    </p:cTn>
                  </p:par>
                  <p:par>
                    <p:cTn id="9" fill="hold">
                      <p:stCondLst>
                        <p:cond delay="indefinite"/>
                      </p:stCondLst>
                      <p:childTnLst>
                        <p:par>
                          <p:cTn id="10" fill="hold">
                            <p:stCondLst>
                              <p:cond delay="0"/>
                            </p:stCondLst>
                            <p:childTnLst>
                              <p:par>
                                <p:cTn id="11" presetID="16" presetClass="emph" presetSubtype="0" fill="hold" nodeType="clickEffect">
                                  <p:stCondLst>
                                    <p:cond delay="0"/>
                                  </p:stCondLst>
                                  <p:iterate type="lt">
                                    <p:tmPct val="4000"/>
                                  </p:iterate>
                                  <p:childTnLst>
                                    <p:set>
                                      <p:cBhvr override="childStyle">
                                        <p:cTn id="12" dur="500" fill="hold"/>
                                        <p:tgtEl>
                                          <p:spTgt spid="199684">
                                            <p:txEl>
                                              <p:pRg st="0" end="0"/>
                                            </p:txEl>
                                          </p:spTgt>
                                        </p:tgtEl>
                                        <p:attrNameLst>
                                          <p:attrName>style.color</p:attrName>
                                        </p:attrNameLst>
                                      </p:cBhvr>
                                      <p:to>
                                        <p:clrVal>
                                          <a:schemeClr val="accent2"/>
                                        </p:clrVal>
                                      </p:to>
                                    </p:set>
                                    <p:set>
                                      <p:cBhvr>
                                        <p:cTn id="13" dur="500" fill="hold"/>
                                        <p:tgtEl>
                                          <p:spTgt spid="199684">
                                            <p:txEl>
                                              <p:pRg st="0" end="0"/>
                                            </p:txEl>
                                          </p:spTgt>
                                        </p:tgtEl>
                                        <p:attrNameLst>
                                          <p:attrName>fillcolor</p:attrName>
                                        </p:attrNameLst>
                                      </p:cBhvr>
                                      <p:to>
                                        <p:clrVal>
                                          <a:schemeClr val="accent2"/>
                                        </p:clrVal>
                                      </p:to>
                                    </p:set>
                                    <p:set>
                                      <p:cBhvr>
                                        <p:cTn id="14" dur="500" fill="hold"/>
                                        <p:tgtEl>
                                          <p:spTgt spid="199684">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smtClean="0"/>
              <a:t>Pause….Case in Point…</a:t>
            </a:r>
          </a:p>
        </p:txBody>
      </p:sp>
      <p:sp>
        <p:nvSpPr>
          <p:cNvPr id="64515" name="Rectangle 3"/>
          <p:cNvSpPr>
            <a:spLocks noGrp="1" noChangeArrowheads="1"/>
          </p:cNvSpPr>
          <p:nvPr>
            <p:ph type="body" idx="1"/>
          </p:nvPr>
        </p:nvSpPr>
        <p:spPr/>
        <p:txBody>
          <a:bodyPr/>
          <a:lstStyle/>
          <a:p>
            <a:pPr eaLnBrk="1" hangingPunct="1">
              <a:buFont typeface="Wingdings" pitchFamily="2" charset="2"/>
              <a:buNone/>
            </a:pPr>
            <a:r>
              <a:rPr lang="en-US" smtClean="0"/>
              <a:t>   One morning an elementary school teacher asked her class how many points were on a compass. She was surprised when one little boy raised his hand and said, ”Five.”  She asked him, “Five? What are they? “ He counted them off: “North, south, east, west and where I am.”</a:t>
            </a:r>
          </a:p>
        </p:txBody>
      </p:sp>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2773" name="Group 21"/>
          <p:cNvGraphicFramePr>
            <a:graphicFrameLocks noGrp="1"/>
          </p:cNvGraphicFramePr>
          <p:nvPr/>
        </p:nvGraphicFramePr>
        <p:xfrm>
          <a:off x="1295400" y="381000"/>
          <a:ext cx="6629400" cy="4114800"/>
        </p:xfrm>
        <a:graphic>
          <a:graphicData uri="http://schemas.openxmlformats.org/drawingml/2006/table">
            <a:tbl>
              <a:tblPr/>
              <a:tblGrid>
                <a:gridCol w="6629400"/>
              </a:tblGrid>
              <a:tr h="2057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Story Clues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57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Experience Clues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02786" name="Group 34"/>
          <p:cNvGraphicFramePr>
            <a:graphicFrameLocks noGrp="1"/>
          </p:cNvGraphicFramePr>
          <p:nvPr/>
        </p:nvGraphicFramePr>
        <p:xfrm>
          <a:off x="1295400" y="4800600"/>
          <a:ext cx="6400800" cy="1752600"/>
        </p:xfrm>
        <a:graphic>
          <a:graphicData uri="http://schemas.openxmlformats.org/drawingml/2006/table">
            <a:tbl>
              <a:tblPr/>
              <a:tblGrid>
                <a:gridCol w="6400800"/>
              </a:tblGrid>
              <a:tr h="1752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Inference</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5552" name="Text Box 30"/>
          <p:cNvSpPr txBox="1">
            <a:spLocks noChangeArrowheads="1"/>
          </p:cNvSpPr>
          <p:nvPr/>
        </p:nvSpPr>
        <p:spPr bwMode="auto">
          <a:xfrm>
            <a:off x="428625" y="3316288"/>
            <a:ext cx="561975" cy="641350"/>
          </a:xfrm>
          <a:prstGeom prst="rect">
            <a:avLst/>
          </a:prstGeom>
          <a:noFill/>
          <a:ln w="9525">
            <a:noFill/>
            <a:miter lim="800000"/>
            <a:headEnd/>
            <a:tailEnd/>
          </a:ln>
        </p:spPr>
        <p:txBody>
          <a:bodyPr>
            <a:spAutoFit/>
          </a:bodyPr>
          <a:lstStyle/>
          <a:p>
            <a:pPr algn="ctr" eaLnBrk="0" hangingPunct="0"/>
            <a:r>
              <a:rPr lang="en-US" sz="3600" b="1"/>
              <a:t>+</a:t>
            </a:r>
          </a:p>
        </p:txBody>
      </p:sp>
      <p:sp>
        <p:nvSpPr>
          <p:cNvPr id="65553" name="Rectangle 32"/>
          <p:cNvSpPr>
            <a:spLocks noChangeArrowheads="1"/>
          </p:cNvSpPr>
          <p:nvPr/>
        </p:nvSpPr>
        <p:spPr bwMode="auto">
          <a:xfrm>
            <a:off x="4479925" y="3246438"/>
            <a:ext cx="184150" cy="366712"/>
          </a:xfrm>
          <a:prstGeom prst="rect">
            <a:avLst/>
          </a:prstGeom>
          <a:noFill/>
          <a:ln w="9525">
            <a:noFill/>
            <a:miter lim="800000"/>
            <a:headEnd/>
            <a:tailEnd/>
          </a:ln>
        </p:spPr>
        <p:txBody>
          <a:bodyPr wrap="none">
            <a:spAutoFit/>
          </a:bodyPr>
          <a:lstStyle/>
          <a:p>
            <a:pPr algn="ctr" eaLnBrk="0" hangingPunct="0"/>
            <a:endParaRPr lang="en-US"/>
          </a:p>
        </p:txBody>
      </p:sp>
      <p:sp>
        <p:nvSpPr>
          <p:cNvPr id="65554" name="Rectangle 36"/>
          <p:cNvSpPr>
            <a:spLocks noChangeArrowheads="1"/>
          </p:cNvSpPr>
          <p:nvPr/>
        </p:nvSpPr>
        <p:spPr bwMode="auto">
          <a:xfrm flipV="1">
            <a:off x="0" y="5318125"/>
            <a:ext cx="1219200" cy="701675"/>
          </a:xfrm>
          <a:prstGeom prst="rect">
            <a:avLst/>
          </a:prstGeom>
          <a:noFill/>
          <a:ln w="9525">
            <a:noFill/>
            <a:miter lim="800000"/>
            <a:headEnd/>
            <a:tailEnd/>
          </a:ln>
        </p:spPr>
        <p:txBody>
          <a:bodyPr>
            <a:spAutoFit/>
          </a:bodyPr>
          <a:lstStyle/>
          <a:p>
            <a:pPr algn="ctr" eaLnBrk="0" hangingPunct="0"/>
            <a:r>
              <a:rPr lang="en-US" sz="4000" b="1"/>
              <a:t>=</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02773"/>
                                        </p:tgtEl>
                                        <p:attrNameLst>
                                          <p:attrName>style.visibility</p:attrName>
                                        </p:attrNameLst>
                                      </p:cBhvr>
                                      <p:to>
                                        <p:strVal val="visible"/>
                                      </p:to>
                                    </p:set>
                                    <p:anim calcmode="lin" valueType="num">
                                      <p:cBhvr additive="base">
                                        <p:cTn id="7" dur="500" fill="hold"/>
                                        <p:tgtEl>
                                          <p:spTgt spid="202773"/>
                                        </p:tgtEl>
                                        <p:attrNameLst>
                                          <p:attrName>ppt_x</p:attrName>
                                        </p:attrNameLst>
                                      </p:cBhvr>
                                      <p:tavLst>
                                        <p:tav tm="0">
                                          <p:val>
                                            <p:strVal val="0-#ppt_w/2"/>
                                          </p:val>
                                        </p:tav>
                                        <p:tav tm="100000">
                                          <p:val>
                                            <p:strVal val="#ppt_x"/>
                                          </p:val>
                                        </p:tav>
                                      </p:tavLst>
                                    </p:anim>
                                    <p:anim calcmode="lin" valueType="num">
                                      <p:cBhvr additive="base">
                                        <p:cTn id="8" dur="500" fill="hold"/>
                                        <p:tgtEl>
                                          <p:spTgt spid="20277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2786"/>
                                        </p:tgtEl>
                                        <p:attrNameLst>
                                          <p:attrName>style.visibility</p:attrName>
                                        </p:attrNameLst>
                                      </p:cBhvr>
                                      <p:to>
                                        <p:strVal val="visible"/>
                                      </p:to>
                                    </p:set>
                                    <p:anim calcmode="lin" valueType="num">
                                      <p:cBhvr additive="base">
                                        <p:cTn id="13" dur="500" fill="hold"/>
                                        <p:tgtEl>
                                          <p:spTgt spid="202786"/>
                                        </p:tgtEl>
                                        <p:attrNameLst>
                                          <p:attrName>ppt_x</p:attrName>
                                        </p:attrNameLst>
                                      </p:cBhvr>
                                      <p:tavLst>
                                        <p:tav tm="0">
                                          <p:val>
                                            <p:strVal val="#ppt_x"/>
                                          </p:val>
                                        </p:tav>
                                        <p:tav tm="100000">
                                          <p:val>
                                            <p:strVal val="#ppt_x"/>
                                          </p:val>
                                        </p:tav>
                                      </p:tavLst>
                                    </p:anim>
                                    <p:anim calcmode="lin" valueType="num">
                                      <p:cBhvr additive="base">
                                        <p:cTn id="14" dur="500" fill="hold"/>
                                        <p:tgtEl>
                                          <p:spTgt spid="2027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6"/>
          <p:cNvSpPr>
            <a:spLocks noGrp="1" noChangeArrowheads="1"/>
          </p:cNvSpPr>
          <p:nvPr>
            <p:ph type="title"/>
          </p:nvPr>
        </p:nvSpPr>
        <p:spPr/>
        <p:txBody>
          <a:bodyPr/>
          <a:lstStyle/>
          <a:p>
            <a:pPr eaLnBrk="1" hangingPunct="1"/>
            <a:r>
              <a:rPr lang="en-US" sz="4000" smtClean="0"/>
              <a:t>Prompts for Inferring</a:t>
            </a:r>
            <a:br>
              <a:rPr lang="en-US" sz="4000" smtClean="0"/>
            </a:br>
            <a:endParaRPr lang="en-US" sz="4000" smtClean="0"/>
          </a:p>
        </p:txBody>
      </p:sp>
      <p:sp>
        <p:nvSpPr>
          <p:cNvPr id="66563" name="Rectangle 7"/>
          <p:cNvSpPr>
            <a:spLocks noGrp="1" noChangeArrowheads="1"/>
          </p:cNvSpPr>
          <p:nvPr>
            <p:ph type="body" sz="half" idx="1"/>
          </p:nvPr>
        </p:nvSpPr>
        <p:spPr/>
        <p:txBody>
          <a:bodyPr/>
          <a:lstStyle/>
          <a:p>
            <a:pPr eaLnBrk="1" hangingPunct="1"/>
            <a:r>
              <a:rPr lang="en-US" smtClean="0"/>
              <a:t>Can you predict what is about to happen?</a:t>
            </a:r>
          </a:p>
          <a:p>
            <a:pPr eaLnBrk="1" hangingPunct="1"/>
            <a:r>
              <a:rPr lang="en-US" smtClean="0"/>
              <a:t>Why did you make that point?</a:t>
            </a:r>
          </a:p>
          <a:p>
            <a:pPr eaLnBrk="1" hangingPunct="1"/>
            <a:r>
              <a:rPr lang="en-US" smtClean="0"/>
              <a:t>Can you point/name something from the book that helped you come to that thinking?</a:t>
            </a:r>
          </a:p>
        </p:txBody>
      </p:sp>
      <p:sp>
        <p:nvSpPr>
          <p:cNvPr id="66564" name="Rectangle 8"/>
          <p:cNvSpPr>
            <a:spLocks noGrp="1" noChangeArrowheads="1"/>
          </p:cNvSpPr>
          <p:nvPr>
            <p:ph type="body" sz="half" idx="2"/>
          </p:nvPr>
        </p:nvSpPr>
        <p:spPr/>
        <p:txBody>
          <a:bodyPr/>
          <a:lstStyle/>
          <a:p>
            <a:pPr eaLnBrk="1" hangingPunct="1"/>
            <a:r>
              <a:rPr lang="en-US" smtClean="0"/>
              <a:t>What do you think the author meant by___? How did you come to that? </a:t>
            </a:r>
          </a:p>
          <a:p>
            <a:pPr eaLnBrk="1" hangingPunct="1"/>
            <a:r>
              <a:rPr lang="en-US" smtClean="0"/>
              <a:t>What do you understand now that you didn’t before?</a:t>
            </a:r>
          </a:p>
        </p:txBody>
      </p:sp>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4"/>
          <p:cNvSpPr>
            <a:spLocks noGrp="1"/>
          </p:cNvSpPr>
          <p:nvPr>
            <p:ph type="title"/>
          </p:nvPr>
        </p:nvSpPr>
        <p:spPr/>
        <p:txBody>
          <a:bodyPr/>
          <a:lstStyle/>
          <a:p>
            <a:r>
              <a:rPr lang="en-US" smtClean="0"/>
              <a:t>Yo Yes!</a:t>
            </a:r>
          </a:p>
        </p:txBody>
      </p:sp>
      <p:pic>
        <p:nvPicPr>
          <p:cNvPr id="67587" name="Picture 5" descr="Yo Yes.jpg"/>
          <p:cNvPicPr>
            <a:picLocks noChangeAspect="1"/>
          </p:cNvPicPr>
          <p:nvPr/>
        </p:nvPicPr>
        <p:blipFill>
          <a:blip r:embed="rId3" cstate="print"/>
          <a:srcRect/>
          <a:stretch>
            <a:fillRect/>
          </a:stretch>
        </p:blipFill>
        <p:spPr bwMode="auto">
          <a:xfrm>
            <a:off x="2057400" y="1524000"/>
            <a:ext cx="4876800" cy="4267200"/>
          </a:xfrm>
          <a:prstGeom prst="rect">
            <a:avLst/>
          </a:prstGeom>
          <a:noFill/>
          <a:ln w="9525">
            <a:noFill/>
            <a:miter lim="800000"/>
            <a:headEnd/>
            <a:tailEnd/>
          </a:ln>
        </p:spPr>
      </p:pic>
    </p:spTree>
  </p:cSld>
  <p:clrMapOvr>
    <a:masterClrMapping/>
  </p:clrMapOvr>
  <p:transition spd="slow">
    <p:wheel spokes="8"/>
    <p:sndAc>
      <p:stSnd>
        <p:snd r:embed="rId2" name="voltage.wav"/>
      </p:stSnd>
    </p:sndAc>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US" sz="3600" smtClean="0"/>
              <a:t>Connecting All the Pieces to Improve Comprehension</a:t>
            </a:r>
            <a:endParaRPr lang="en-US" smtClean="0"/>
          </a:p>
        </p:txBody>
      </p:sp>
      <p:sp>
        <p:nvSpPr>
          <p:cNvPr id="68611" name="Rectangle 3"/>
          <p:cNvSpPr>
            <a:spLocks noGrp="1" noChangeArrowheads="1"/>
          </p:cNvSpPr>
          <p:nvPr>
            <p:ph type="body" idx="4294967295"/>
          </p:nvPr>
        </p:nvSpPr>
        <p:spPr>
          <a:xfrm>
            <a:off x="0" y="1600200"/>
            <a:ext cx="8229600" cy="4525963"/>
          </a:xfrm>
        </p:spPr>
        <p:txBody>
          <a:bodyPr/>
          <a:lstStyle/>
          <a:p>
            <a:pPr eaLnBrk="1" hangingPunct="1"/>
            <a:endParaRPr lang="en-US" smtClean="0"/>
          </a:p>
          <a:p>
            <a:pPr eaLnBrk="1" hangingPunct="1"/>
            <a:endParaRPr lang="en-US" smtClean="0"/>
          </a:p>
        </p:txBody>
      </p:sp>
      <p:pic>
        <p:nvPicPr>
          <p:cNvPr id="68612" name="Picture 4"/>
          <p:cNvPicPr>
            <a:picLocks noChangeAspect="1" noChangeArrowheads="1"/>
          </p:cNvPicPr>
          <p:nvPr/>
        </p:nvPicPr>
        <p:blipFill>
          <a:blip r:embed="rId3" cstate="print"/>
          <a:srcRect/>
          <a:stretch>
            <a:fillRect/>
          </a:stretch>
        </p:blipFill>
        <p:spPr bwMode="auto">
          <a:xfrm>
            <a:off x="1143000" y="2057400"/>
            <a:ext cx="5715000" cy="3863975"/>
          </a:xfrm>
          <a:prstGeom prst="rect">
            <a:avLst/>
          </a:prstGeom>
          <a:noFill/>
          <a:ln w="9525">
            <a:noFill/>
            <a:miter lim="800000"/>
            <a:headEnd/>
            <a:tailEnd/>
          </a:ln>
        </p:spPr>
      </p:pic>
      <p:sp>
        <p:nvSpPr>
          <p:cNvPr id="68613" name="Text Box 5"/>
          <p:cNvSpPr txBox="1">
            <a:spLocks noChangeArrowheads="1"/>
          </p:cNvSpPr>
          <p:nvPr/>
        </p:nvSpPr>
        <p:spPr bwMode="auto">
          <a:xfrm>
            <a:off x="1600200" y="2971800"/>
            <a:ext cx="1362075" cy="396875"/>
          </a:xfrm>
          <a:prstGeom prst="rect">
            <a:avLst/>
          </a:prstGeom>
          <a:noFill/>
          <a:ln w="9525">
            <a:noFill/>
            <a:miter lim="800000"/>
            <a:headEnd/>
            <a:tailEnd/>
          </a:ln>
        </p:spPr>
        <p:txBody>
          <a:bodyPr>
            <a:spAutoFit/>
          </a:bodyPr>
          <a:lstStyle/>
          <a:p>
            <a:pPr algn="ctr" eaLnBrk="0" hangingPunct="0"/>
            <a:r>
              <a:rPr lang="en-US" sz="2000" b="1"/>
              <a:t>Fix-it Up</a:t>
            </a:r>
          </a:p>
        </p:txBody>
      </p:sp>
      <p:sp>
        <p:nvSpPr>
          <p:cNvPr id="68614" name="Rectangle 6"/>
          <p:cNvSpPr>
            <a:spLocks noChangeArrowheads="1"/>
          </p:cNvSpPr>
          <p:nvPr/>
        </p:nvSpPr>
        <p:spPr bwMode="auto">
          <a:xfrm>
            <a:off x="4479925" y="3246438"/>
            <a:ext cx="184150" cy="366712"/>
          </a:xfrm>
          <a:prstGeom prst="rect">
            <a:avLst/>
          </a:prstGeom>
          <a:noFill/>
          <a:ln w="9525">
            <a:noFill/>
            <a:miter lim="800000"/>
            <a:headEnd/>
            <a:tailEnd/>
          </a:ln>
        </p:spPr>
        <p:txBody>
          <a:bodyPr wrap="none">
            <a:spAutoFit/>
          </a:bodyPr>
          <a:lstStyle/>
          <a:p>
            <a:pPr algn="ctr" eaLnBrk="0" hangingPunct="0"/>
            <a:endParaRPr lang="en-US"/>
          </a:p>
        </p:txBody>
      </p:sp>
      <p:sp>
        <p:nvSpPr>
          <p:cNvPr id="68615" name="Rectangle 7"/>
          <p:cNvSpPr>
            <a:spLocks noChangeArrowheads="1"/>
          </p:cNvSpPr>
          <p:nvPr/>
        </p:nvSpPr>
        <p:spPr bwMode="auto">
          <a:xfrm>
            <a:off x="4876800" y="2819400"/>
            <a:ext cx="2070100" cy="1006475"/>
          </a:xfrm>
          <a:prstGeom prst="rect">
            <a:avLst/>
          </a:prstGeom>
          <a:noFill/>
          <a:ln w="9525">
            <a:noFill/>
            <a:miter lim="800000"/>
            <a:headEnd/>
            <a:tailEnd/>
          </a:ln>
        </p:spPr>
        <p:txBody>
          <a:bodyPr>
            <a:spAutoFit/>
          </a:bodyPr>
          <a:lstStyle/>
          <a:p>
            <a:pPr algn="ctr" eaLnBrk="0" hangingPunct="0"/>
            <a:r>
              <a:rPr lang="en-US" sz="2000" b="1"/>
              <a:t>Schema/</a:t>
            </a:r>
          </a:p>
          <a:p>
            <a:pPr algn="ctr" eaLnBrk="0" hangingPunct="0"/>
            <a:r>
              <a:rPr lang="en-US" sz="2000" b="1"/>
              <a:t>Prior Knowledge</a:t>
            </a:r>
          </a:p>
        </p:txBody>
      </p:sp>
      <p:sp>
        <p:nvSpPr>
          <p:cNvPr id="68616" name="Rectangle 8"/>
          <p:cNvSpPr>
            <a:spLocks noChangeArrowheads="1"/>
          </p:cNvSpPr>
          <p:nvPr/>
        </p:nvSpPr>
        <p:spPr bwMode="auto">
          <a:xfrm>
            <a:off x="3200400" y="2286000"/>
            <a:ext cx="1752600" cy="701675"/>
          </a:xfrm>
          <a:prstGeom prst="rect">
            <a:avLst/>
          </a:prstGeom>
          <a:noFill/>
          <a:ln w="9525">
            <a:noFill/>
            <a:miter lim="800000"/>
            <a:headEnd/>
            <a:tailEnd/>
          </a:ln>
        </p:spPr>
        <p:txBody>
          <a:bodyPr>
            <a:spAutoFit/>
          </a:bodyPr>
          <a:lstStyle/>
          <a:p>
            <a:pPr algn="ctr" eaLnBrk="0" hangingPunct="0"/>
            <a:r>
              <a:rPr lang="en-US" sz="2000" b="1"/>
              <a:t>Predicting/</a:t>
            </a:r>
          </a:p>
          <a:p>
            <a:pPr algn="ctr" eaLnBrk="0" hangingPunct="0"/>
            <a:r>
              <a:rPr lang="en-US" sz="2000" b="1"/>
              <a:t>Inferring</a:t>
            </a:r>
          </a:p>
        </p:txBody>
      </p:sp>
      <p:sp>
        <p:nvSpPr>
          <p:cNvPr id="216073" name="Rectangle 9"/>
          <p:cNvSpPr>
            <a:spLocks noChangeArrowheads="1"/>
          </p:cNvSpPr>
          <p:nvPr/>
        </p:nvSpPr>
        <p:spPr bwMode="auto">
          <a:xfrm flipH="1">
            <a:off x="1143000" y="4267200"/>
            <a:ext cx="1600200" cy="701675"/>
          </a:xfrm>
          <a:prstGeom prst="rect">
            <a:avLst/>
          </a:prstGeom>
          <a:noFill/>
          <a:ln w="9525">
            <a:noFill/>
            <a:miter lim="800000"/>
            <a:headEnd/>
            <a:tailEnd/>
          </a:ln>
        </p:spPr>
        <p:txBody>
          <a:bodyPr>
            <a:spAutoFit/>
          </a:bodyPr>
          <a:lstStyle/>
          <a:p>
            <a:pPr algn="ctr" eaLnBrk="0" hangingPunct="0"/>
            <a:r>
              <a:rPr lang="en-US" sz="2000" b="1"/>
              <a:t>Asking</a:t>
            </a:r>
          </a:p>
          <a:p>
            <a:pPr algn="ctr" eaLnBrk="0" hangingPunct="0"/>
            <a:r>
              <a:rPr lang="en-US" sz="2000" b="1"/>
              <a:t>Questions</a:t>
            </a:r>
          </a:p>
        </p:txBody>
      </p:sp>
      <p:pic>
        <p:nvPicPr>
          <p:cNvPr id="68618" name="Picture 13" descr="MMj02832480000[1]"/>
          <p:cNvPicPr>
            <a:picLocks noGrp="1" noChangeAspect="1" noChangeArrowheads="1" noCrop="1"/>
          </p:cNvPicPr>
          <p:nvPr>
            <p:ph idx="1"/>
          </p:nvPr>
        </p:nvPicPr>
        <p:blipFill>
          <a:blip r:embed="rId4" cstate="print"/>
          <a:srcRect/>
          <a:stretch>
            <a:fillRect/>
          </a:stretch>
        </p:blipFill>
        <p:spPr>
          <a:xfrm>
            <a:off x="7239000" y="1066800"/>
            <a:ext cx="1905000" cy="1323975"/>
          </a:xfrm>
        </p:spPr>
      </p:pic>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16073">
                                            <p:txEl>
                                              <p:pRg st="1" end="1"/>
                                            </p:txEl>
                                          </p:spTgt>
                                        </p:tgtEl>
                                      </p:cBhvr>
                                    </p:animEffect>
                                    <p:animScale>
                                      <p:cBhvr>
                                        <p:cTn id="7" dur="250" autoRev="1" fill="hold"/>
                                        <p:tgtEl>
                                          <p:spTgt spid="216073">
                                            <p:txEl>
                                              <p:pRg st="1" end="1"/>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216073">
                                            <p:txEl>
                                              <p:pRg st="0" end="0"/>
                                            </p:txEl>
                                          </p:spTgt>
                                        </p:tgtEl>
                                      </p:cBhvr>
                                    </p:animEffect>
                                    <p:animScale>
                                      <p:cBhvr>
                                        <p:cTn id="12" dur="250" autoRev="1" fill="hold"/>
                                        <p:tgtEl>
                                          <p:spTgt spid="216073">
                                            <p:txEl>
                                              <p:pRg st="0" end="0"/>
                                            </p:txEl>
                                          </p:spTgt>
                                        </p:tgtEl>
                                      </p:cBhvr>
                                      <p:by x="105000" y="105000"/>
                                    </p:animScale>
                                  </p:childTnLst>
                                </p:cTn>
                              </p:par>
                              <p:par>
                                <p:cTn id="13" presetID="26" presetClass="emph" presetSubtype="0" fill="hold" grpId="0" nodeType="withEffect">
                                  <p:stCondLst>
                                    <p:cond delay="0"/>
                                  </p:stCondLst>
                                  <p:childTnLst>
                                    <p:animEffect transition="out" filter="fade">
                                      <p:cBhvr>
                                        <p:cTn id="14" dur="500" tmFilter="0, 0; .2, .5; .8, .5; 1, 0"/>
                                        <p:tgtEl>
                                          <p:spTgt spid="216073">
                                            <p:txEl>
                                              <p:pRg st="1" end="1"/>
                                            </p:txEl>
                                          </p:spTgt>
                                        </p:tgtEl>
                                      </p:cBhvr>
                                    </p:animEffect>
                                    <p:animScale>
                                      <p:cBhvr>
                                        <p:cTn id="15" dur="250" autoRev="1" fill="hold"/>
                                        <p:tgtEl>
                                          <p:spTgt spid="216073">
                                            <p:txEl>
                                              <p:pRg st="1" end="1"/>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73" grpId="0" build="allAtOnce"/>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sz="3800" smtClean="0"/>
              <a:t>Using questions as a strategy, good readers:</a:t>
            </a:r>
          </a:p>
        </p:txBody>
      </p:sp>
      <p:sp>
        <p:nvSpPr>
          <p:cNvPr id="69635" name="Rectangle 3"/>
          <p:cNvSpPr>
            <a:spLocks noGrp="1" noChangeArrowheads="1"/>
          </p:cNvSpPr>
          <p:nvPr>
            <p:ph type="body" sz="half" idx="1"/>
          </p:nvPr>
        </p:nvSpPr>
        <p:spPr>
          <a:xfrm>
            <a:off x="457200" y="1600200"/>
            <a:ext cx="7848600" cy="4530725"/>
          </a:xfrm>
        </p:spPr>
        <p:txBody>
          <a:bodyPr/>
          <a:lstStyle/>
          <a:p>
            <a:pPr eaLnBrk="1" hangingPunct="1">
              <a:lnSpc>
                <a:spcPct val="90000"/>
              </a:lnSpc>
            </a:pPr>
            <a:r>
              <a:rPr lang="en-US" sz="2600" smtClean="0"/>
              <a:t> Ask questions for many reasons.</a:t>
            </a:r>
          </a:p>
          <a:p>
            <a:pPr eaLnBrk="1" hangingPunct="1">
              <a:lnSpc>
                <a:spcPct val="90000"/>
              </a:lnSpc>
            </a:pPr>
            <a:r>
              <a:rPr lang="en-US" sz="2600" smtClean="0"/>
              <a:t> Determine whether their questions can be found in the text or whether they will need to infer the answer from the text, their background knowledge and/or an outside source.</a:t>
            </a:r>
          </a:p>
          <a:p>
            <a:pPr eaLnBrk="1" hangingPunct="1">
              <a:lnSpc>
                <a:spcPct val="90000"/>
              </a:lnSpc>
            </a:pPr>
            <a:r>
              <a:rPr lang="en-US" sz="2600" smtClean="0"/>
              <a:t> Understand that many of the most intriguing     questions are not answered in the text, but left to the readers’ interpretation.</a:t>
            </a:r>
          </a:p>
          <a:p>
            <a:pPr eaLnBrk="1" hangingPunct="1">
              <a:lnSpc>
                <a:spcPct val="90000"/>
              </a:lnSpc>
            </a:pPr>
            <a:r>
              <a:rPr lang="en-US" sz="2600" smtClean="0"/>
              <a:t> Understand that hearing others’ questions inspires new ones of their own, likewise, listening to their answers can inspire new thinking.</a:t>
            </a:r>
          </a:p>
          <a:p>
            <a:pPr eaLnBrk="1" hangingPunct="1">
              <a:lnSpc>
                <a:spcPct val="90000"/>
              </a:lnSpc>
              <a:buFont typeface="Wingdings" pitchFamily="2" charset="2"/>
              <a:buNone/>
            </a:pPr>
            <a:endParaRPr lang="en-US" sz="2600" smtClean="0"/>
          </a:p>
        </p:txBody>
      </p:sp>
      <p:pic>
        <p:nvPicPr>
          <p:cNvPr id="69636" name="Picture 6" descr="MCj03841720000[1]"/>
          <p:cNvPicPr>
            <a:picLocks noGrp="1" noChangeAspect="1" noChangeArrowheads="1"/>
          </p:cNvPicPr>
          <p:nvPr>
            <p:ph sz="half" idx="2"/>
          </p:nvPr>
        </p:nvPicPr>
        <p:blipFill>
          <a:blip r:embed="rId4" cstate="print"/>
          <a:srcRect/>
          <a:stretch>
            <a:fillRect/>
          </a:stretch>
        </p:blipFill>
        <p:spPr>
          <a:xfrm>
            <a:off x="7620000" y="533400"/>
            <a:ext cx="1152525" cy="1368425"/>
          </a:xfrm>
        </p:spPr>
      </p:pic>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800" smtClean="0"/>
              <a:t>Table Talk</a:t>
            </a:r>
            <a:br>
              <a:rPr lang="en-US" sz="3800" smtClean="0"/>
            </a:br>
            <a:endParaRPr lang="en-US" sz="3800" smtClean="0"/>
          </a:p>
        </p:txBody>
      </p:sp>
      <p:sp>
        <p:nvSpPr>
          <p:cNvPr id="9219" name="Rectangle 3"/>
          <p:cNvSpPr>
            <a:spLocks noGrp="1" noChangeArrowheads="1"/>
          </p:cNvSpPr>
          <p:nvPr>
            <p:ph type="body" idx="1"/>
          </p:nvPr>
        </p:nvSpPr>
        <p:spPr/>
        <p:txBody>
          <a:bodyPr/>
          <a:lstStyle/>
          <a:p>
            <a:pPr eaLnBrk="1" hangingPunct="1">
              <a:buFont typeface="Wingdings" pitchFamily="2" charset="2"/>
              <a:buNone/>
            </a:pPr>
            <a:r>
              <a:rPr lang="en-US" smtClean="0"/>
              <a:t>   Discuss the following with your colleagues.</a:t>
            </a:r>
          </a:p>
          <a:p>
            <a:pPr eaLnBrk="1" hangingPunct="1">
              <a:buFont typeface="Wingdings" pitchFamily="2" charset="2"/>
              <a:buNone/>
            </a:pPr>
            <a:r>
              <a:rPr lang="en-US" smtClean="0"/>
              <a:t>    What do you do in your classrooms to         INTENTIONALLY teach comprehension in: </a:t>
            </a:r>
          </a:p>
          <a:p>
            <a:pPr eaLnBrk="1" hangingPunct="1"/>
            <a:r>
              <a:rPr lang="en-US" smtClean="0"/>
              <a:t>Small groups</a:t>
            </a:r>
          </a:p>
          <a:p>
            <a:pPr eaLnBrk="1" hangingPunct="1"/>
            <a:r>
              <a:rPr lang="en-US" smtClean="0"/>
              <a:t> A large group</a:t>
            </a:r>
          </a:p>
          <a:p>
            <a:pPr eaLnBrk="1" hangingPunct="1"/>
            <a:r>
              <a:rPr lang="en-US" smtClean="0"/>
              <a:t> One-on-one</a:t>
            </a:r>
          </a:p>
          <a:p>
            <a:pPr eaLnBrk="1" hangingPunct="1"/>
            <a:r>
              <a:rPr lang="en-US" smtClean="0"/>
              <a:t> Special Topics</a:t>
            </a:r>
          </a:p>
          <a:p>
            <a:pPr eaLnBrk="1" hangingPunct="1"/>
            <a:endParaRPr lang="en-US" smtClean="0"/>
          </a:p>
        </p:txBody>
      </p:sp>
      <p:pic>
        <p:nvPicPr>
          <p:cNvPr id="19460" name="Picture 4" descr="MMj01740100000[1]"/>
          <p:cNvPicPr>
            <a:picLocks noChangeAspect="1" noChangeArrowheads="1" noCrop="1"/>
          </p:cNvPicPr>
          <p:nvPr/>
        </p:nvPicPr>
        <p:blipFill>
          <a:blip r:embed="rId4" cstate="print"/>
          <a:srcRect/>
          <a:stretch>
            <a:fillRect/>
          </a:stretch>
        </p:blipFill>
        <p:spPr bwMode="auto">
          <a:xfrm>
            <a:off x="3733800" y="3200400"/>
            <a:ext cx="4724400" cy="3094038"/>
          </a:xfrm>
          <a:prstGeom prst="rect">
            <a:avLst/>
          </a:prstGeom>
          <a:noFill/>
          <a:ln w="9525">
            <a:noFill/>
            <a:miter lim="800000"/>
            <a:headEnd/>
            <a:tailEnd/>
          </a:ln>
        </p:spPr>
      </p:pic>
    </p:spTree>
  </p:cSld>
  <p:clrMapOvr>
    <a:masterClrMapping/>
  </p:clrMapOvr>
  <p:transition advTm="20000">
    <p:wheel spokes="1"/>
    <p:sndAc>
      <p:stSnd>
        <p:snd r:embed="rId3" name="voltag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9218"/>
                                        </p:tgtEl>
                                        <p:attrNameLst>
                                          <p:attrName>ppt_x,ppt_y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9219">
                                            <p:txEl>
                                              <p:pRg st="0" end="0"/>
                                            </p:txEl>
                                          </p:spTgt>
                                        </p:tgtEl>
                                        <p:attrNameLst>
                                          <p:attrName>style.visibility</p:attrName>
                                        </p:attrNameLst>
                                      </p:cBhvr>
                                      <p:to>
                                        <p:strVal val="visible"/>
                                      </p:to>
                                    </p:set>
                                    <p:animEffect transition="in" filter="fade">
                                      <p:cBhvr>
                                        <p:cTn id="11" dur="2000"/>
                                        <p:tgtEl>
                                          <p:spTgt spid="9219">
                                            <p:txEl>
                                              <p:pRg st="0" end="0"/>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9219">
                                            <p:txEl>
                                              <p:pRg st="1" end="1"/>
                                            </p:txEl>
                                          </p:spTgt>
                                        </p:tgtEl>
                                        <p:attrNameLst>
                                          <p:attrName>style.visibility</p:attrName>
                                        </p:attrNameLst>
                                      </p:cBhvr>
                                      <p:to>
                                        <p:strVal val="visible"/>
                                      </p:to>
                                    </p:set>
                                    <p:animEffect transition="in" filter="fade">
                                      <p:cBhvr>
                                        <p:cTn id="14" dur="2000"/>
                                        <p:tgtEl>
                                          <p:spTgt spid="9219">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9219">
                                            <p:txEl>
                                              <p:pRg st="2" end="2"/>
                                            </p:txEl>
                                          </p:spTgt>
                                        </p:tgtEl>
                                        <p:attrNameLst>
                                          <p:attrName>style.visibility</p:attrName>
                                        </p:attrNameLst>
                                      </p:cBhvr>
                                      <p:to>
                                        <p:strVal val="visible"/>
                                      </p:to>
                                    </p:set>
                                    <p:animEffect transition="in" filter="fade">
                                      <p:cBhvr>
                                        <p:cTn id="19" dur="1000">
                                          <p:stCondLst>
                                            <p:cond delay="0"/>
                                          </p:stCondLst>
                                        </p:cTn>
                                        <p:tgtEl>
                                          <p:spTgt spid="9219">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9219">
                                            <p:txEl>
                                              <p:pRg st="3" end="3"/>
                                            </p:txEl>
                                          </p:spTgt>
                                        </p:tgtEl>
                                        <p:attrNameLst>
                                          <p:attrName>style.visibility</p:attrName>
                                        </p:attrNameLst>
                                      </p:cBhvr>
                                      <p:to>
                                        <p:strVal val="visible"/>
                                      </p:to>
                                    </p:set>
                                    <p:animEffect transition="in" filter="fade">
                                      <p:cBhvr>
                                        <p:cTn id="24" dur="1000">
                                          <p:stCondLst>
                                            <p:cond delay="0"/>
                                          </p:stCondLst>
                                        </p:cTn>
                                        <p:tgtEl>
                                          <p:spTgt spid="9219">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219">
                                            <p:txEl>
                                              <p:pRg st="4" end="4"/>
                                            </p:txEl>
                                          </p:spTgt>
                                        </p:tgtEl>
                                        <p:attrNameLst>
                                          <p:attrName>style.visibility</p:attrName>
                                        </p:attrNameLst>
                                      </p:cBhvr>
                                      <p:to>
                                        <p:strVal val="visible"/>
                                      </p:to>
                                    </p:set>
                                    <p:animEffect transition="in" filter="fade">
                                      <p:cBhvr>
                                        <p:cTn id="29" dur="1000">
                                          <p:stCondLst>
                                            <p:cond delay="0"/>
                                          </p:stCondLst>
                                        </p:cTn>
                                        <p:tgtEl>
                                          <p:spTgt spid="9219">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219">
                                            <p:txEl>
                                              <p:pRg st="5" end="5"/>
                                            </p:txEl>
                                          </p:spTgt>
                                        </p:tgtEl>
                                        <p:attrNameLst>
                                          <p:attrName>style.visibility</p:attrName>
                                        </p:attrNameLst>
                                      </p:cBhvr>
                                      <p:to>
                                        <p:strVal val="visible"/>
                                      </p:to>
                                    </p:set>
                                    <p:animEffect transition="in" filter="fade">
                                      <p:cBhvr>
                                        <p:cTn id="34" dur="1000">
                                          <p:stCondLst>
                                            <p:cond delay="0"/>
                                          </p:stCondLst>
                                        </p:cTn>
                                        <p:tgtEl>
                                          <p:spTgt spid="92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2"/>
          <p:cNvSpPr>
            <a:spLocks noGrp="1" noChangeArrowheads="1"/>
          </p:cNvSpPr>
          <p:nvPr>
            <p:ph type="title"/>
          </p:nvPr>
        </p:nvSpPr>
        <p:spPr/>
        <p:txBody>
          <a:bodyPr/>
          <a:lstStyle/>
          <a:p>
            <a:pPr eaLnBrk="1" hangingPunct="1"/>
            <a:r>
              <a:rPr lang="en-US" smtClean="0"/>
              <a:t>Good Readers:</a:t>
            </a:r>
          </a:p>
        </p:txBody>
      </p:sp>
      <p:sp>
        <p:nvSpPr>
          <p:cNvPr id="70659" name="Rectangle 23"/>
          <p:cNvSpPr>
            <a:spLocks noGrp="1" noChangeArrowheads="1"/>
          </p:cNvSpPr>
          <p:nvPr>
            <p:ph type="body" sz="half" idx="1"/>
          </p:nvPr>
        </p:nvSpPr>
        <p:spPr/>
        <p:txBody>
          <a:bodyPr/>
          <a:lstStyle/>
          <a:p>
            <a:pPr eaLnBrk="1" hangingPunct="1"/>
            <a:r>
              <a:rPr lang="en-US" sz="2600" smtClean="0"/>
              <a:t>Understand that the process of questioning is used in other areas of their lives, both personal and academic.</a:t>
            </a:r>
          </a:p>
          <a:p>
            <a:pPr eaLnBrk="1" hangingPunct="1"/>
            <a:endParaRPr lang="en-US" sz="2600" smtClean="0"/>
          </a:p>
          <a:p>
            <a:pPr eaLnBrk="1" hangingPunct="1"/>
            <a:r>
              <a:rPr lang="en-US" sz="2600" smtClean="0"/>
              <a:t>Understand that asking questions deepens their comprehension.</a:t>
            </a:r>
          </a:p>
        </p:txBody>
      </p:sp>
      <p:pic>
        <p:nvPicPr>
          <p:cNvPr id="224285" name="Picture 29" descr="MCED00271_0000[1]"/>
          <p:cNvPicPr>
            <a:picLocks noGrp="1" noChangeAspect="1" noChangeArrowheads="1"/>
          </p:cNvPicPr>
          <p:nvPr>
            <p:ph type="clipArt" sz="half" idx="2"/>
          </p:nvPr>
        </p:nvPicPr>
        <p:blipFill>
          <a:blip r:embed="rId4" cstate="print"/>
          <a:srcRect/>
          <a:stretch>
            <a:fillRect/>
          </a:stretch>
        </p:blipFill>
        <p:spPr>
          <a:xfrm>
            <a:off x="4953000" y="1219200"/>
            <a:ext cx="3657600" cy="4191000"/>
          </a:xfrm>
        </p:spPr>
      </p:pic>
    </p:spTree>
  </p:cSld>
  <p:clrMapOvr>
    <a:masterClrMapping/>
  </p:clrMapOvr>
  <p:transition spd="slow">
    <p:sndAc>
      <p:stSnd>
        <p:snd r:embed="rId3"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500" fill="hold"/>
                                        <p:tgtEl>
                                          <p:spTgt spid="22428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smtClean="0"/>
              <a:t>Einstein said…</a:t>
            </a:r>
          </a:p>
        </p:txBody>
      </p:sp>
      <p:sp>
        <p:nvSpPr>
          <p:cNvPr id="235531" name="Rectangle 11"/>
          <p:cNvSpPr>
            <a:spLocks noGrp="1" noChangeArrowheads="1"/>
          </p:cNvSpPr>
          <p:nvPr>
            <p:ph type="body" sz="half" idx="1"/>
          </p:nvPr>
        </p:nvSpPr>
        <p:spPr>
          <a:xfrm>
            <a:off x="304800" y="1905000"/>
            <a:ext cx="4114800" cy="3429000"/>
          </a:xfrm>
        </p:spPr>
        <p:txBody>
          <a:bodyPr/>
          <a:lstStyle/>
          <a:p>
            <a:pPr eaLnBrk="1" hangingPunct="1"/>
            <a:endParaRPr lang="en-US" sz="3700" smtClean="0">
              <a:latin typeface="Jester" pitchFamily="2" charset="0"/>
            </a:endParaRPr>
          </a:p>
          <a:p>
            <a:pPr eaLnBrk="1" hangingPunct="1"/>
            <a:r>
              <a:rPr lang="en-US" sz="3700" smtClean="0">
                <a:latin typeface="Jester" pitchFamily="2" charset="0"/>
              </a:rPr>
              <a:t>I have no special talents, I am only passionately curious.”</a:t>
            </a:r>
          </a:p>
        </p:txBody>
      </p:sp>
      <p:pic>
        <p:nvPicPr>
          <p:cNvPr id="71684" name="Picture 21" descr="j0234687"/>
          <p:cNvPicPr>
            <a:picLocks noGrp="1" noChangeAspect="1" noChangeArrowheads="1" noCrop="1"/>
          </p:cNvPicPr>
          <p:nvPr>
            <p:ph sz="half" idx="2"/>
          </p:nvPr>
        </p:nvPicPr>
        <p:blipFill>
          <a:blip r:embed="rId3" cstate="print"/>
          <a:srcRect/>
          <a:stretch>
            <a:fillRect/>
          </a:stretch>
        </p:blipFill>
        <p:spPr>
          <a:xfrm>
            <a:off x="5029200" y="2362200"/>
            <a:ext cx="3365500" cy="2971800"/>
          </a:xfrm>
        </p:spPr>
      </p:pic>
    </p:spTree>
  </p:cSld>
  <p:clrMapOvr>
    <a:masterClrMapping/>
  </p:clrMapOvr>
  <p:transition spd="slow">
    <p:pull dir="ru"/>
    <p:sndAc>
      <p:end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35531">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31"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AutoShape 2"/>
          <p:cNvSpPr>
            <a:spLocks noChangeArrowheads="1"/>
          </p:cNvSpPr>
          <p:nvPr/>
        </p:nvSpPr>
        <p:spPr bwMode="auto">
          <a:xfrm>
            <a:off x="533400" y="0"/>
            <a:ext cx="8610600" cy="6477000"/>
          </a:xfrm>
          <a:prstGeom prst="irregularSeal2">
            <a:avLst/>
          </a:prstGeom>
          <a:noFill/>
          <a:ln w="28575">
            <a:solidFill>
              <a:schemeClr val="tx1"/>
            </a:solidFill>
            <a:miter lim="800000"/>
            <a:headEnd/>
            <a:tailEnd/>
          </a:ln>
        </p:spPr>
        <p:txBody>
          <a:bodyPr wrap="none" anchor="ctr"/>
          <a:lstStyle/>
          <a:p>
            <a:pPr algn="ctr" eaLnBrk="0" hangingPunct="0"/>
            <a:endParaRPr lang="en-US"/>
          </a:p>
        </p:txBody>
      </p:sp>
      <p:sp>
        <p:nvSpPr>
          <p:cNvPr id="72707" name="Text Box 3"/>
          <p:cNvSpPr txBox="1">
            <a:spLocks noChangeArrowheads="1"/>
          </p:cNvSpPr>
          <p:nvPr/>
        </p:nvSpPr>
        <p:spPr bwMode="auto">
          <a:xfrm>
            <a:off x="1905000" y="1828800"/>
            <a:ext cx="4191000" cy="3446463"/>
          </a:xfrm>
          <a:prstGeom prst="rect">
            <a:avLst/>
          </a:prstGeom>
          <a:noFill/>
          <a:ln w="9525">
            <a:noFill/>
            <a:miter lim="800000"/>
            <a:headEnd/>
            <a:tailEnd/>
          </a:ln>
        </p:spPr>
        <p:txBody>
          <a:bodyPr>
            <a:spAutoFit/>
          </a:bodyPr>
          <a:lstStyle/>
          <a:p>
            <a:pPr algn="ctr" eaLnBrk="0" hangingPunct="0"/>
            <a:endParaRPr lang="en-US" sz="2400" i="1">
              <a:latin typeface="Tahoma" pitchFamily="34" charset="0"/>
            </a:endParaRPr>
          </a:p>
          <a:p>
            <a:pPr algn="ctr" eaLnBrk="0" hangingPunct="0"/>
            <a:r>
              <a:rPr lang="en-US" sz="2800" b="1" i="1">
                <a:latin typeface="Tahoma" pitchFamily="34" charset="0"/>
              </a:rPr>
              <a:t>When you ask questions,</a:t>
            </a:r>
          </a:p>
          <a:p>
            <a:pPr algn="ctr" eaLnBrk="0" hangingPunct="0"/>
            <a:r>
              <a:rPr lang="en-US" sz="2800" b="1" i="1">
                <a:latin typeface="Tahoma" pitchFamily="34" charset="0"/>
              </a:rPr>
              <a:t>If makes you want to keep reading so you can figure them out.</a:t>
            </a:r>
          </a:p>
          <a:p>
            <a:pPr algn="ctr" eaLnBrk="0" hangingPunct="0"/>
            <a:r>
              <a:rPr lang="en-US" sz="2800" b="1" i="1">
                <a:latin typeface="Tahoma" pitchFamily="34" charset="0"/>
              </a:rPr>
              <a:t> It keeps the book in your head.</a:t>
            </a:r>
          </a:p>
        </p:txBody>
      </p:sp>
      <p:pic>
        <p:nvPicPr>
          <p:cNvPr id="72708" name="Picture 9" descr="MCj01345630000[1]"/>
          <p:cNvPicPr>
            <a:picLocks noChangeAspect="1" noChangeArrowheads="1"/>
          </p:cNvPicPr>
          <p:nvPr/>
        </p:nvPicPr>
        <p:blipFill>
          <a:blip r:embed="rId4" cstate="print"/>
          <a:srcRect/>
          <a:stretch>
            <a:fillRect/>
          </a:stretch>
        </p:blipFill>
        <p:spPr bwMode="auto">
          <a:xfrm>
            <a:off x="762000" y="4343400"/>
            <a:ext cx="1406525" cy="1960563"/>
          </a:xfrm>
          <a:prstGeom prst="rect">
            <a:avLst/>
          </a:prstGeom>
          <a:noFill/>
          <a:ln w="9525">
            <a:noFill/>
            <a:miter lim="800000"/>
            <a:headEnd/>
            <a:tailEnd/>
          </a:ln>
        </p:spPr>
      </p:pic>
      <p:pic>
        <p:nvPicPr>
          <p:cNvPr id="72709" name="Picture 10" descr="MCj01345670000[1]"/>
          <p:cNvPicPr>
            <a:picLocks noChangeAspect="1" noChangeArrowheads="1"/>
          </p:cNvPicPr>
          <p:nvPr/>
        </p:nvPicPr>
        <p:blipFill>
          <a:blip r:embed="rId5" cstate="print"/>
          <a:srcRect/>
          <a:stretch>
            <a:fillRect/>
          </a:stretch>
        </p:blipFill>
        <p:spPr bwMode="auto">
          <a:xfrm>
            <a:off x="7086600" y="3657600"/>
            <a:ext cx="1320800" cy="1882775"/>
          </a:xfrm>
          <a:prstGeom prst="rect">
            <a:avLst/>
          </a:prstGeom>
          <a:noFill/>
          <a:ln w="9525">
            <a:noFill/>
            <a:miter lim="800000"/>
            <a:headEnd/>
            <a:tailEnd/>
          </a:ln>
        </p:spPr>
      </p:pic>
      <p:pic>
        <p:nvPicPr>
          <p:cNvPr id="72710" name="Picture 11" descr="MCj01345650000[1]"/>
          <p:cNvPicPr>
            <a:picLocks noChangeAspect="1" noChangeArrowheads="1"/>
          </p:cNvPicPr>
          <p:nvPr/>
        </p:nvPicPr>
        <p:blipFill>
          <a:blip r:embed="rId6" cstate="print"/>
          <a:srcRect/>
          <a:stretch>
            <a:fillRect/>
          </a:stretch>
        </p:blipFill>
        <p:spPr bwMode="auto">
          <a:xfrm>
            <a:off x="304800" y="928688"/>
            <a:ext cx="1600200" cy="1501775"/>
          </a:xfrm>
          <a:prstGeom prst="rect">
            <a:avLst/>
          </a:prstGeom>
          <a:noFill/>
          <a:ln w="9525">
            <a:noFill/>
            <a:miter lim="800000"/>
            <a:headEnd/>
            <a:tailEnd/>
          </a:ln>
        </p:spPr>
      </p:pic>
      <p:sp>
        <p:nvSpPr>
          <p:cNvPr id="72711" name="Rectangle 12"/>
          <p:cNvSpPr>
            <a:spLocks noChangeArrowheads="1"/>
          </p:cNvSpPr>
          <p:nvPr/>
        </p:nvSpPr>
        <p:spPr bwMode="auto">
          <a:xfrm>
            <a:off x="381000" y="304800"/>
            <a:ext cx="3124200" cy="457200"/>
          </a:xfrm>
          <a:prstGeom prst="rect">
            <a:avLst/>
          </a:prstGeom>
          <a:noFill/>
          <a:ln w="9525">
            <a:noFill/>
            <a:miter lim="800000"/>
            <a:headEnd/>
            <a:tailEnd/>
          </a:ln>
        </p:spPr>
        <p:txBody>
          <a:bodyPr>
            <a:spAutoFit/>
          </a:bodyPr>
          <a:lstStyle/>
          <a:p>
            <a:pPr algn="ctr" eaLnBrk="0" hangingPunct="0"/>
            <a:r>
              <a:rPr lang="en-US" sz="2400" b="1"/>
              <a:t>Asking Questions</a:t>
            </a:r>
          </a:p>
        </p:txBody>
      </p:sp>
    </p:spTree>
  </p:cSld>
  <p:clrMapOvr>
    <a:masterClrMapping/>
  </p:clrMapOvr>
  <p:transition spd="slow">
    <p:wheel spokes="8"/>
    <p:sndAc>
      <p:stSnd>
        <p:snd r:embed="rId3" name="chimes.wav"/>
      </p:stSnd>
    </p:sndAc>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AutoShape 2"/>
          <p:cNvSpPr>
            <a:spLocks noChangeArrowheads="1"/>
          </p:cNvSpPr>
          <p:nvPr/>
        </p:nvSpPr>
        <p:spPr bwMode="auto">
          <a:xfrm>
            <a:off x="762000" y="0"/>
            <a:ext cx="8382000" cy="6096000"/>
          </a:xfrm>
          <a:prstGeom prst="irregularSeal2">
            <a:avLst/>
          </a:prstGeom>
          <a:noFill/>
          <a:ln w="28575">
            <a:solidFill>
              <a:schemeClr val="tx1"/>
            </a:solidFill>
            <a:miter lim="800000"/>
            <a:headEnd/>
            <a:tailEnd/>
          </a:ln>
        </p:spPr>
        <p:txBody>
          <a:bodyPr wrap="none" anchor="ctr"/>
          <a:lstStyle/>
          <a:p>
            <a:pPr algn="ctr" eaLnBrk="0" hangingPunct="0"/>
            <a:endParaRPr lang="en-US"/>
          </a:p>
        </p:txBody>
      </p:sp>
      <p:sp>
        <p:nvSpPr>
          <p:cNvPr id="73731" name="Text Box 3"/>
          <p:cNvSpPr txBox="1">
            <a:spLocks noChangeArrowheads="1"/>
          </p:cNvSpPr>
          <p:nvPr/>
        </p:nvSpPr>
        <p:spPr bwMode="auto">
          <a:xfrm>
            <a:off x="2362200" y="2286000"/>
            <a:ext cx="4343400" cy="2227263"/>
          </a:xfrm>
          <a:prstGeom prst="rect">
            <a:avLst/>
          </a:prstGeom>
          <a:noFill/>
          <a:ln w="9525">
            <a:noFill/>
            <a:miter lim="800000"/>
            <a:headEnd/>
            <a:tailEnd/>
          </a:ln>
        </p:spPr>
        <p:txBody>
          <a:bodyPr>
            <a:spAutoFit/>
          </a:bodyPr>
          <a:lstStyle/>
          <a:p>
            <a:pPr algn="ctr" eaLnBrk="0" hangingPunct="0"/>
            <a:r>
              <a:rPr lang="en-US" sz="2800" b="1" i="1">
                <a:latin typeface="Tahoma" pitchFamily="34" charset="0"/>
              </a:rPr>
              <a:t>Readers purposefully </a:t>
            </a:r>
          </a:p>
          <a:p>
            <a:pPr algn="ctr" eaLnBrk="0" hangingPunct="0"/>
            <a:r>
              <a:rPr lang="en-US" sz="2800" b="1" i="1">
                <a:latin typeface="Tahoma" pitchFamily="34" charset="0"/>
              </a:rPr>
              <a:t>and spontaneously ask</a:t>
            </a:r>
          </a:p>
          <a:p>
            <a:pPr algn="ctr" eaLnBrk="0" hangingPunct="0"/>
            <a:r>
              <a:rPr lang="en-US" sz="2800" b="1" i="1">
                <a:latin typeface="Tahoma" pitchFamily="34" charset="0"/>
              </a:rPr>
              <a:t>questions before, during and after reading.</a:t>
            </a:r>
          </a:p>
        </p:txBody>
      </p:sp>
      <p:pic>
        <p:nvPicPr>
          <p:cNvPr id="73732" name="Picture 7" descr="MCj01345490000[1]"/>
          <p:cNvPicPr>
            <a:picLocks noChangeAspect="1" noChangeArrowheads="1"/>
          </p:cNvPicPr>
          <p:nvPr/>
        </p:nvPicPr>
        <p:blipFill>
          <a:blip r:embed="rId4" cstate="print"/>
          <a:srcRect/>
          <a:stretch>
            <a:fillRect/>
          </a:stretch>
        </p:blipFill>
        <p:spPr bwMode="auto">
          <a:xfrm>
            <a:off x="7620000" y="3886200"/>
            <a:ext cx="1222375" cy="2438400"/>
          </a:xfrm>
          <a:prstGeom prst="rect">
            <a:avLst/>
          </a:prstGeom>
          <a:noFill/>
          <a:ln w="9525">
            <a:noFill/>
            <a:miter lim="800000"/>
            <a:headEnd/>
            <a:tailEnd/>
          </a:ln>
        </p:spPr>
      </p:pic>
      <p:sp>
        <p:nvSpPr>
          <p:cNvPr id="73733" name="Text Box 9"/>
          <p:cNvSpPr txBox="1">
            <a:spLocks noChangeArrowheads="1"/>
          </p:cNvSpPr>
          <p:nvPr/>
        </p:nvSpPr>
        <p:spPr bwMode="auto">
          <a:xfrm>
            <a:off x="381000" y="341313"/>
            <a:ext cx="3276600" cy="457200"/>
          </a:xfrm>
          <a:prstGeom prst="rect">
            <a:avLst/>
          </a:prstGeom>
          <a:noFill/>
          <a:ln w="9525">
            <a:noFill/>
            <a:miter lim="800000"/>
            <a:headEnd/>
            <a:tailEnd/>
          </a:ln>
        </p:spPr>
        <p:txBody>
          <a:bodyPr>
            <a:spAutoFit/>
          </a:bodyPr>
          <a:lstStyle/>
          <a:p>
            <a:pPr algn="ctr" eaLnBrk="0" hangingPunct="0"/>
            <a:r>
              <a:rPr lang="en-US" sz="2400" b="1"/>
              <a:t>Asking Questions</a:t>
            </a:r>
          </a:p>
        </p:txBody>
      </p:sp>
    </p:spTree>
  </p:cSld>
  <p:clrMapOvr>
    <a:masterClrMapping/>
  </p:clrMapOvr>
  <p:transition spd="med">
    <p:wheel spokes="8"/>
    <p:sndAc>
      <p:stSnd>
        <p:snd r:embed="rId3" name="chimes.wav"/>
      </p:stSnd>
    </p:sndAc>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US" smtClean="0"/>
              <a:t>Thick or Thin Questions????</a:t>
            </a:r>
          </a:p>
        </p:txBody>
      </p:sp>
      <p:sp>
        <p:nvSpPr>
          <p:cNvPr id="74755" name="Rectangle 3"/>
          <p:cNvSpPr>
            <a:spLocks noGrp="1" noChangeArrowheads="1"/>
          </p:cNvSpPr>
          <p:nvPr>
            <p:ph type="body" sz="half" idx="1"/>
          </p:nvPr>
        </p:nvSpPr>
        <p:spPr/>
        <p:txBody>
          <a:bodyPr/>
          <a:lstStyle/>
          <a:p>
            <a:pPr eaLnBrk="1" hangingPunct="1">
              <a:buFont typeface="Wingdings" pitchFamily="2" charset="2"/>
              <a:buNone/>
            </a:pPr>
            <a:r>
              <a:rPr lang="en-US" sz="2600" smtClean="0"/>
              <a:t>	Think of a recent read aloud you have completed with your students. Did you ask thick or thin questions?</a:t>
            </a:r>
          </a:p>
          <a:p>
            <a:pPr eaLnBrk="1" hangingPunct="1">
              <a:buFont typeface="Wingdings" pitchFamily="2" charset="2"/>
              <a:buNone/>
            </a:pPr>
            <a:r>
              <a:rPr lang="en-US" sz="2600" smtClean="0"/>
              <a:t>    Thick: they would need a 3x3 post-it to answer the question… </a:t>
            </a:r>
          </a:p>
          <a:p>
            <a:pPr eaLnBrk="1" hangingPunct="1">
              <a:buFont typeface="Wingdings" pitchFamily="2" charset="2"/>
              <a:buNone/>
            </a:pPr>
            <a:r>
              <a:rPr lang="en-US" sz="2600" smtClean="0"/>
              <a:t>    Thin:  a sticky flag would suffice!</a:t>
            </a:r>
          </a:p>
        </p:txBody>
      </p:sp>
      <p:pic>
        <p:nvPicPr>
          <p:cNvPr id="74756" name="Picture 12" descr="MMj03566040000[1]"/>
          <p:cNvPicPr>
            <a:picLocks noGrp="1" noChangeAspect="1" noChangeArrowheads="1" noCrop="1"/>
          </p:cNvPicPr>
          <p:nvPr>
            <p:ph type="media" sz="half" idx="2"/>
          </p:nvPr>
        </p:nvPicPr>
        <p:blipFill>
          <a:blip r:embed="rId3" cstate="print"/>
          <a:srcRect/>
          <a:stretch>
            <a:fillRect/>
          </a:stretch>
        </p:blipFill>
        <p:spPr>
          <a:xfrm>
            <a:off x="5029200" y="1600200"/>
            <a:ext cx="3352800" cy="3352800"/>
          </a:xfrm>
        </p:spPr>
      </p:pic>
    </p:spTree>
  </p:cSld>
  <p:clrMapOvr>
    <a:masterClrMapping/>
  </p:clrMapOvr>
  <p:transition spd="slow">
    <p:wheel spokes="8"/>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457200" y="274638"/>
            <a:ext cx="8229600" cy="715962"/>
          </a:xfrm>
        </p:spPr>
        <p:txBody>
          <a:bodyPr/>
          <a:lstStyle/>
          <a:p>
            <a:pPr eaLnBrk="1" hangingPunct="1"/>
            <a:r>
              <a:rPr lang="en-US" sz="4000" smtClean="0"/>
              <a:t>Classroom Ideas and Samples</a:t>
            </a:r>
          </a:p>
        </p:txBody>
      </p:sp>
      <p:graphicFrame>
        <p:nvGraphicFramePr>
          <p:cNvPr id="250895" name="Group 15"/>
          <p:cNvGraphicFramePr>
            <a:graphicFrameLocks noGrp="1"/>
          </p:cNvGraphicFramePr>
          <p:nvPr>
            <p:ph sz="half" idx="1"/>
          </p:nvPr>
        </p:nvGraphicFramePr>
        <p:xfrm>
          <a:off x="457200" y="1524000"/>
          <a:ext cx="7848600" cy="5056188"/>
        </p:xfrm>
        <a:graphic>
          <a:graphicData uri="http://schemas.openxmlformats.org/drawingml/2006/table">
            <a:tbl>
              <a:tblPr/>
              <a:tblGrid>
                <a:gridCol w="7848600"/>
              </a:tblGrid>
              <a:tr h="15859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Coding System with post-its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When answers are found in a text use this code: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T= text  I=infer  OS = Outside source</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76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Xerox covers of a variety of text and allow the students to write questions right on the cover next to the source of their idea.</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859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Pass out post-its to individuals and have them record their questions/answers and place it in their anthologies or books.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1928" name="Group 24"/>
          <p:cNvGraphicFramePr>
            <a:graphicFrameLocks noGrp="1"/>
          </p:cNvGraphicFramePr>
          <p:nvPr>
            <p:ph sz="half" idx="1"/>
          </p:nvPr>
        </p:nvGraphicFramePr>
        <p:xfrm>
          <a:off x="990600" y="914400"/>
          <a:ext cx="5867400" cy="5097463"/>
        </p:xfrm>
        <a:graphic>
          <a:graphicData uri="http://schemas.openxmlformats.org/drawingml/2006/table">
            <a:tbl>
              <a:tblPr/>
              <a:tblGrid>
                <a:gridCol w="5867400"/>
              </a:tblGrid>
              <a:tr h="270827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dirty="0" smtClean="0">
                          <a:ln>
                            <a:noFill/>
                          </a:ln>
                          <a:solidFill>
                            <a:schemeClr val="tx1"/>
                          </a:solidFill>
                          <a:effectLst/>
                          <a:latin typeface="Arial" charset="0"/>
                        </a:rPr>
                        <a:t>Q.A.R.</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dirty="0" smtClean="0">
                          <a:ln>
                            <a:noFill/>
                          </a:ln>
                          <a:solidFill>
                            <a:schemeClr val="tx1"/>
                          </a:solidFill>
                          <a:effectLst/>
                          <a:latin typeface="Arial" charset="0"/>
                        </a:rPr>
                        <a:t>Questions to support Fiction</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dirty="0" smtClean="0">
                          <a:ln>
                            <a:noFill/>
                          </a:ln>
                          <a:solidFill>
                            <a:schemeClr val="tx1"/>
                          </a:solidFill>
                          <a:effectLst/>
                          <a:latin typeface="Arial" charset="0"/>
                        </a:rPr>
                        <a:t>Questions to support Non-Fiction</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dirty="0" smtClean="0">
                          <a:ln>
                            <a:noFill/>
                          </a:ln>
                          <a:solidFill>
                            <a:schemeClr val="tx1"/>
                          </a:solidFill>
                          <a:effectLst/>
                          <a:latin typeface="Arial" charset="0"/>
                        </a:rPr>
                        <a:t>THIEVES  </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dirty="0" smtClean="0">
                          <a:ln>
                            <a:noFill/>
                          </a:ln>
                          <a:solidFill>
                            <a:schemeClr val="tx1"/>
                          </a:solidFill>
                          <a:effectLst/>
                          <a:latin typeface="Arial" charset="0"/>
                        </a:rPr>
                        <a:t>TEXT STRUCTURE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2092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dirty="0" smtClean="0">
                          <a:ln>
                            <a:noFill/>
                          </a:ln>
                          <a:solidFill>
                            <a:schemeClr val="tx1"/>
                          </a:solidFill>
                          <a:effectLst/>
                          <a:latin typeface="Arial" charset="0"/>
                        </a:rPr>
                        <a:t>Deep thinkers</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dirty="0" smtClean="0">
                          <a:ln>
                            <a:noFill/>
                          </a:ln>
                          <a:solidFill>
                            <a:schemeClr val="tx1"/>
                          </a:solidFill>
                          <a:effectLst/>
                          <a:latin typeface="Arial" charset="0"/>
                        </a:rPr>
                        <a:t>Question It!</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dirty="0" smtClean="0">
                          <a:ln>
                            <a:noFill/>
                          </a:ln>
                          <a:solidFill>
                            <a:schemeClr val="tx1"/>
                          </a:solidFill>
                          <a:effectLst/>
                          <a:latin typeface="Arial" charset="0"/>
                        </a:rPr>
                        <a:t>Pre-reading Pondering</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dirty="0" smtClean="0">
                          <a:ln>
                            <a:noFill/>
                          </a:ln>
                          <a:solidFill>
                            <a:schemeClr val="tx1"/>
                          </a:solidFill>
                          <a:effectLst/>
                          <a:latin typeface="Arial" charset="0"/>
                        </a:rPr>
                        <a:t>I Wonder</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dirty="0" smtClean="0">
                          <a:ln>
                            <a:noFill/>
                          </a:ln>
                          <a:solidFill>
                            <a:schemeClr val="tx1"/>
                          </a:solidFill>
                          <a:effectLst/>
                          <a:latin typeface="Arial" charset="0"/>
                        </a:rPr>
                        <a:t>Reciprocal Teaching</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6810" name="Rectangle 14"/>
          <p:cNvSpPr>
            <a:spLocks noGrp="1" noChangeArrowheads="1"/>
          </p:cNvSpPr>
          <p:nvPr>
            <p:ph type="title"/>
          </p:nvPr>
        </p:nvSpPr>
        <p:spPr>
          <a:xfrm>
            <a:off x="1371600" y="277813"/>
            <a:ext cx="6172200" cy="790575"/>
          </a:xfrm>
        </p:spPr>
        <p:txBody>
          <a:bodyPr/>
          <a:lstStyle/>
          <a:p>
            <a:pPr eaLnBrk="1" hangingPunct="1"/>
            <a:r>
              <a:rPr lang="en-US" sz="3200" smtClean="0"/>
              <a:t>Support Materials</a:t>
            </a:r>
          </a:p>
        </p:txBody>
      </p:sp>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4"/>
          <p:cNvSpPr>
            <a:spLocks noGrp="1"/>
          </p:cNvSpPr>
          <p:nvPr>
            <p:ph type="title"/>
          </p:nvPr>
        </p:nvSpPr>
        <p:spPr/>
        <p:txBody>
          <a:bodyPr/>
          <a:lstStyle/>
          <a:p>
            <a:r>
              <a:rPr lang="en-US" smtClean="0"/>
              <a:t>THE MITTEN</a:t>
            </a:r>
          </a:p>
        </p:txBody>
      </p:sp>
      <p:pic>
        <p:nvPicPr>
          <p:cNvPr id="77827" name="Picture 5" descr="mitten_anniversary_jacket_300.jpg"/>
          <p:cNvPicPr>
            <a:picLocks noChangeAspect="1"/>
          </p:cNvPicPr>
          <p:nvPr/>
        </p:nvPicPr>
        <p:blipFill>
          <a:blip r:embed="rId3" cstate="print"/>
          <a:srcRect/>
          <a:stretch>
            <a:fillRect/>
          </a:stretch>
        </p:blipFill>
        <p:spPr bwMode="auto">
          <a:xfrm>
            <a:off x="1524000" y="1847850"/>
            <a:ext cx="4953000" cy="4111625"/>
          </a:xfrm>
          <a:prstGeom prst="rect">
            <a:avLst/>
          </a:prstGeom>
          <a:noFill/>
          <a:ln w="9525">
            <a:noFill/>
            <a:miter lim="800000"/>
            <a:headEnd/>
            <a:tailEnd/>
          </a:ln>
        </p:spPr>
      </p:pic>
    </p:spTree>
  </p:cSld>
  <p:clrMapOvr>
    <a:masterClrMapping/>
  </p:clrMapOvr>
  <p:transition spd="slow">
    <p:wheel spokes="8"/>
    <p:sndAc>
      <p:stSnd>
        <p:snd r:embed="rId2" name="voltage.wav"/>
      </p:stSnd>
    </p:sndAc>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n-US" sz="3600" smtClean="0"/>
              <a:t>Connecting All the Pieces to Improve Comprehension</a:t>
            </a:r>
            <a:endParaRPr lang="en-US" smtClean="0"/>
          </a:p>
        </p:txBody>
      </p:sp>
      <p:sp>
        <p:nvSpPr>
          <p:cNvPr id="78851" name="Rectangle 3"/>
          <p:cNvSpPr>
            <a:spLocks noGrp="1" noChangeArrowheads="1"/>
          </p:cNvSpPr>
          <p:nvPr>
            <p:ph type="body" sz="half" idx="1"/>
          </p:nvPr>
        </p:nvSpPr>
        <p:spPr/>
        <p:txBody>
          <a:bodyPr/>
          <a:lstStyle/>
          <a:p>
            <a:pPr eaLnBrk="1" hangingPunct="1"/>
            <a:endParaRPr lang="en-US" sz="2800" smtClean="0"/>
          </a:p>
          <a:p>
            <a:pPr eaLnBrk="1" hangingPunct="1"/>
            <a:endParaRPr lang="en-US" sz="2800" smtClean="0"/>
          </a:p>
        </p:txBody>
      </p:sp>
      <p:pic>
        <p:nvPicPr>
          <p:cNvPr id="78852" name="Picture 4"/>
          <p:cNvPicPr>
            <a:picLocks noChangeAspect="1" noChangeArrowheads="1"/>
          </p:cNvPicPr>
          <p:nvPr/>
        </p:nvPicPr>
        <p:blipFill>
          <a:blip r:embed="rId3" cstate="print"/>
          <a:srcRect/>
          <a:stretch>
            <a:fillRect/>
          </a:stretch>
        </p:blipFill>
        <p:spPr bwMode="auto">
          <a:xfrm>
            <a:off x="1447800" y="2209800"/>
            <a:ext cx="5715000" cy="3863975"/>
          </a:xfrm>
          <a:prstGeom prst="rect">
            <a:avLst/>
          </a:prstGeom>
          <a:noFill/>
          <a:ln w="9525">
            <a:noFill/>
            <a:miter lim="800000"/>
            <a:headEnd/>
            <a:tailEnd/>
          </a:ln>
        </p:spPr>
      </p:pic>
      <p:sp>
        <p:nvSpPr>
          <p:cNvPr id="78853" name="Text Box 5"/>
          <p:cNvSpPr txBox="1">
            <a:spLocks noChangeArrowheads="1"/>
          </p:cNvSpPr>
          <p:nvPr/>
        </p:nvSpPr>
        <p:spPr bwMode="auto">
          <a:xfrm>
            <a:off x="1992313" y="2982913"/>
            <a:ext cx="1198562" cy="396875"/>
          </a:xfrm>
          <a:prstGeom prst="rect">
            <a:avLst/>
          </a:prstGeom>
          <a:noFill/>
          <a:ln w="9525">
            <a:noFill/>
            <a:miter lim="800000"/>
            <a:headEnd/>
            <a:tailEnd/>
          </a:ln>
        </p:spPr>
        <p:txBody>
          <a:bodyPr wrap="none">
            <a:spAutoFit/>
          </a:bodyPr>
          <a:lstStyle/>
          <a:p>
            <a:pPr algn="ctr" eaLnBrk="0" hangingPunct="0"/>
            <a:r>
              <a:rPr lang="en-US" sz="2000" b="1"/>
              <a:t>Fix-it Up</a:t>
            </a:r>
          </a:p>
        </p:txBody>
      </p:sp>
      <p:sp>
        <p:nvSpPr>
          <p:cNvPr id="78854" name="Rectangle 6"/>
          <p:cNvSpPr>
            <a:spLocks noChangeArrowheads="1"/>
          </p:cNvSpPr>
          <p:nvPr/>
        </p:nvSpPr>
        <p:spPr bwMode="auto">
          <a:xfrm>
            <a:off x="4479925" y="3246438"/>
            <a:ext cx="184150" cy="366712"/>
          </a:xfrm>
          <a:prstGeom prst="rect">
            <a:avLst/>
          </a:prstGeom>
          <a:noFill/>
          <a:ln w="9525">
            <a:noFill/>
            <a:miter lim="800000"/>
            <a:headEnd/>
            <a:tailEnd/>
          </a:ln>
        </p:spPr>
        <p:txBody>
          <a:bodyPr wrap="none">
            <a:spAutoFit/>
          </a:bodyPr>
          <a:lstStyle/>
          <a:p>
            <a:pPr algn="ctr" eaLnBrk="0" hangingPunct="0"/>
            <a:endParaRPr lang="en-US"/>
          </a:p>
        </p:txBody>
      </p:sp>
      <p:sp>
        <p:nvSpPr>
          <p:cNvPr id="78855" name="Rectangle 7"/>
          <p:cNvSpPr>
            <a:spLocks noChangeArrowheads="1"/>
          </p:cNvSpPr>
          <p:nvPr/>
        </p:nvSpPr>
        <p:spPr bwMode="auto">
          <a:xfrm>
            <a:off x="5334000" y="2743200"/>
            <a:ext cx="1612900" cy="1006475"/>
          </a:xfrm>
          <a:prstGeom prst="rect">
            <a:avLst/>
          </a:prstGeom>
          <a:noFill/>
          <a:ln w="9525">
            <a:noFill/>
            <a:miter lim="800000"/>
            <a:headEnd/>
            <a:tailEnd/>
          </a:ln>
        </p:spPr>
        <p:txBody>
          <a:bodyPr>
            <a:spAutoFit/>
          </a:bodyPr>
          <a:lstStyle/>
          <a:p>
            <a:pPr algn="ctr" eaLnBrk="0" hangingPunct="0"/>
            <a:r>
              <a:rPr lang="en-US" sz="2000" b="1"/>
              <a:t>Schema/</a:t>
            </a:r>
          </a:p>
          <a:p>
            <a:pPr algn="ctr" eaLnBrk="0" hangingPunct="0"/>
            <a:r>
              <a:rPr lang="en-US" sz="2000" b="1"/>
              <a:t>Prior Knowledge</a:t>
            </a:r>
          </a:p>
        </p:txBody>
      </p:sp>
      <p:sp>
        <p:nvSpPr>
          <p:cNvPr id="78856" name="Rectangle 8"/>
          <p:cNvSpPr>
            <a:spLocks noChangeArrowheads="1"/>
          </p:cNvSpPr>
          <p:nvPr/>
        </p:nvSpPr>
        <p:spPr bwMode="auto">
          <a:xfrm>
            <a:off x="3200400" y="3429000"/>
            <a:ext cx="1752600" cy="641350"/>
          </a:xfrm>
          <a:prstGeom prst="rect">
            <a:avLst/>
          </a:prstGeom>
          <a:noFill/>
          <a:ln w="9525">
            <a:noFill/>
            <a:miter lim="800000"/>
            <a:headEnd/>
            <a:tailEnd/>
          </a:ln>
        </p:spPr>
        <p:txBody>
          <a:bodyPr>
            <a:spAutoFit/>
          </a:bodyPr>
          <a:lstStyle/>
          <a:p>
            <a:pPr algn="ctr" eaLnBrk="0" hangingPunct="0"/>
            <a:r>
              <a:rPr lang="en-US" b="1"/>
              <a:t>Predicting/</a:t>
            </a:r>
          </a:p>
          <a:p>
            <a:pPr algn="ctr" eaLnBrk="0" hangingPunct="0"/>
            <a:r>
              <a:rPr lang="en-US" b="1"/>
              <a:t>Inferring</a:t>
            </a:r>
          </a:p>
        </p:txBody>
      </p:sp>
      <p:pic>
        <p:nvPicPr>
          <p:cNvPr id="78857" name="Picture 9" descr="MCj03342680000[1]"/>
          <p:cNvPicPr>
            <a:picLocks noGrp="1" noChangeAspect="1" noChangeArrowheads="1"/>
          </p:cNvPicPr>
          <p:nvPr>
            <p:ph sz="half" idx="2"/>
          </p:nvPr>
        </p:nvPicPr>
        <p:blipFill>
          <a:blip r:embed="rId4" cstate="print"/>
          <a:srcRect/>
          <a:stretch>
            <a:fillRect/>
          </a:stretch>
        </p:blipFill>
        <p:spPr>
          <a:xfrm>
            <a:off x="6934200" y="1066800"/>
            <a:ext cx="1814513" cy="1755775"/>
          </a:xfrm>
        </p:spPr>
      </p:pic>
      <p:sp>
        <p:nvSpPr>
          <p:cNvPr id="263178" name="Rectangle 10"/>
          <p:cNvSpPr>
            <a:spLocks noChangeArrowheads="1"/>
          </p:cNvSpPr>
          <p:nvPr/>
        </p:nvSpPr>
        <p:spPr bwMode="auto">
          <a:xfrm>
            <a:off x="2971800" y="4648200"/>
            <a:ext cx="1905000" cy="396875"/>
          </a:xfrm>
          <a:prstGeom prst="rect">
            <a:avLst/>
          </a:prstGeom>
          <a:noFill/>
          <a:ln w="9525">
            <a:noFill/>
            <a:miter lim="800000"/>
            <a:headEnd/>
            <a:tailEnd/>
          </a:ln>
        </p:spPr>
        <p:txBody>
          <a:bodyPr>
            <a:spAutoFit/>
          </a:bodyPr>
          <a:lstStyle/>
          <a:p>
            <a:pPr algn="ctr" eaLnBrk="0" hangingPunct="0"/>
            <a:r>
              <a:rPr lang="en-US" sz="2000" b="1"/>
              <a:t>Summarizing</a:t>
            </a:r>
          </a:p>
        </p:txBody>
      </p:sp>
      <p:sp>
        <p:nvSpPr>
          <p:cNvPr id="78859" name="Rectangle 11"/>
          <p:cNvSpPr>
            <a:spLocks noChangeArrowheads="1"/>
          </p:cNvSpPr>
          <p:nvPr/>
        </p:nvSpPr>
        <p:spPr bwMode="auto">
          <a:xfrm>
            <a:off x="1524000" y="4648200"/>
            <a:ext cx="1600200" cy="701675"/>
          </a:xfrm>
          <a:prstGeom prst="rect">
            <a:avLst/>
          </a:prstGeom>
          <a:noFill/>
          <a:ln w="9525">
            <a:noFill/>
            <a:miter lim="800000"/>
            <a:headEnd/>
            <a:tailEnd/>
          </a:ln>
        </p:spPr>
        <p:txBody>
          <a:bodyPr>
            <a:spAutoFit/>
          </a:bodyPr>
          <a:lstStyle/>
          <a:p>
            <a:pPr algn="ctr" eaLnBrk="0" hangingPunct="0"/>
            <a:r>
              <a:rPr lang="en-US" sz="2000" b="1"/>
              <a:t>Asking</a:t>
            </a:r>
          </a:p>
          <a:p>
            <a:pPr algn="ctr" eaLnBrk="0" hangingPunct="0"/>
            <a:r>
              <a:rPr lang="en-US" sz="2000" b="1"/>
              <a:t>Questions</a:t>
            </a: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63178"/>
                                        </p:tgtEl>
                                      </p:cBhvr>
                                    </p:animEffect>
                                    <p:animScale>
                                      <p:cBhvr>
                                        <p:cTn id="7" dur="250" autoRev="1" fill="hold"/>
                                        <p:tgtEl>
                                          <p:spTgt spid="2631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17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sz="3800" smtClean="0"/>
              <a:t>Summarizing: A definition</a:t>
            </a:r>
            <a:br>
              <a:rPr lang="en-US" sz="3800" smtClean="0"/>
            </a:br>
            <a:endParaRPr lang="en-US" sz="3800" smtClean="0"/>
          </a:p>
        </p:txBody>
      </p:sp>
      <p:sp>
        <p:nvSpPr>
          <p:cNvPr id="79875" name="Rectangle 3"/>
          <p:cNvSpPr>
            <a:spLocks noGrp="1" noChangeArrowheads="1"/>
          </p:cNvSpPr>
          <p:nvPr>
            <p:ph type="body" idx="1"/>
          </p:nvPr>
        </p:nvSpPr>
        <p:spPr/>
        <p:txBody>
          <a:bodyPr/>
          <a:lstStyle/>
          <a:p>
            <a:pPr eaLnBrk="1" hangingPunct="1">
              <a:lnSpc>
                <a:spcPct val="90000"/>
              </a:lnSpc>
              <a:buFont typeface="Wingdings" pitchFamily="2" charset="2"/>
              <a:buNone/>
            </a:pPr>
            <a:r>
              <a:rPr lang="en-US" smtClean="0"/>
              <a:t>   Good readers need to be able to extract information from reading. This information will</a:t>
            </a:r>
          </a:p>
          <a:p>
            <a:pPr eaLnBrk="1" hangingPunct="1">
              <a:lnSpc>
                <a:spcPct val="90000"/>
              </a:lnSpc>
              <a:buFont typeface="Wingdings" pitchFamily="2" charset="2"/>
              <a:buNone/>
            </a:pPr>
            <a:r>
              <a:rPr lang="en-US" smtClean="0"/>
              <a:t>   vary depending upon the text structure of the reading material. Some of it will include:</a:t>
            </a:r>
          </a:p>
          <a:p>
            <a:pPr eaLnBrk="1" hangingPunct="1">
              <a:lnSpc>
                <a:spcPct val="90000"/>
              </a:lnSpc>
            </a:pPr>
            <a:r>
              <a:rPr lang="en-US" smtClean="0"/>
              <a:t>    main idea          </a:t>
            </a:r>
          </a:p>
          <a:p>
            <a:pPr eaLnBrk="1" hangingPunct="1">
              <a:lnSpc>
                <a:spcPct val="90000"/>
              </a:lnSpc>
            </a:pPr>
            <a:r>
              <a:rPr lang="en-US" smtClean="0"/>
              <a:t>    supporting information </a:t>
            </a:r>
          </a:p>
          <a:p>
            <a:pPr eaLnBrk="1" hangingPunct="1">
              <a:lnSpc>
                <a:spcPct val="90000"/>
              </a:lnSpc>
            </a:pPr>
            <a:r>
              <a:rPr lang="en-US" smtClean="0"/>
              <a:t>    text structure/ story structure  </a:t>
            </a:r>
          </a:p>
          <a:p>
            <a:pPr eaLnBrk="1" hangingPunct="1">
              <a:lnSpc>
                <a:spcPct val="90000"/>
              </a:lnSpc>
            </a:pPr>
            <a:r>
              <a:rPr lang="en-US" smtClean="0"/>
              <a:t>    identifying what ‘s important/what’s not </a:t>
            </a:r>
          </a:p>
          <a:p>
            <a:pPr eaLnBrk="1" hangingPunct="1">
              <a:lnSpc>
                <a:spcPct val="90000"/>
              </a:lnSpc>
            </a:pPr>
            <a:r>
              <a:rPr lang="en-US" smtClean="0"/>
              <a:t>    author’s purpose</a:t>
            </a:r>
          </a:p>
          <a:p>
            <a:pPr eaLnBrk="1" hangingPunct="1">
              <a:lnSpc>
                <a:spcPct val="90000"/>
              </a:lnSpc>
            </a:pPr>
            <a:endParaRPr lang="en-US" smtClean="0"/>
          </a:p>
          <a:p>
            <a:pPr eaLnBrk="1" hangingPunct="1">
              <a:lnSpc>
                <a:spcPct val="90000"/>
              </a:lnSpc>
              <a:buFont typeface="Wingdings" pitchFamily="2" charset="2"/>
              <a:buNone/>
            </a:pPr>
            <a:endParaRPr lang="en-US" smtClean="0"/>
          </a:p>
        </p:txBody>
      </p:sp>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z="3600" b="1" i="1" smtClean="0">
                <a:latin typeface="Castellar" pitchFamily="18" charset="0"/>
              </a:rPr>
              <a:t>Metacognitive Thinking</a:t>
            </a:r>
            <a:r>
              <a:rPr lang="en-US" sz="3800" smtClean="0"/>
              <a:t> </a:t>
            </a:r>
          </a:p>
        </p:txBody>
      </p:sp>
      <p:sp>
        <p:nvSpPr>
          <p:cNvPr id="20483" name="Rectangle 3"/>
          <p:cNvSpPr>
            <a:spLocks noGrp="1" noChangeArrowheads="1"/>
          </p:cNvSpPr>
          <p:nvPr>
            <p:ph type="body" idx="1"/>
          </p:nvPr>
        </p:nvSpPr>
        <p:spPr>
          <a:xfrm>
            <a:off x="555625" y="1600200"/>
            <a:ext cx="6196013" cy="4530725"/>
          </a:xfrm>
        </p:spPr>
        <p:txBody>
          <a:bodyPr/>
          <a:lstStyle/>
          <a:p>
            <a:pPr eaLnBrk="1" hangingPunct="1">
              <a:buFont typeface="Wingdings" pitchFamily="2" charset="2"/>
              <a:buNone/>
            </a:pPr>
            <a:endParaRPr lang="en-US" sz="4300" i="1" smtClean="0">
              <a:latin typeface="Tahoma" pitchFamily="34" charset="0"/>
            </a:endParaRPr>
          </a:p>
          <a:p>
            <a:pPr eaLnBrk="1" hangingPunct="1">
              <a:buFont typeface="Wingdings" pitchFamily="2" charset="2"/>
              <a:buNone/>
            </a:pPr>
            <a:r>
              <a:rPr lang="en-US" sz="3400" i="1" smtClean="0">
                <a:latin typeface="Castellar" pitchFamily="18" charset="0"/>
              </a:rPr>
              <a:t>  “Everything we felt was worth  doing in the classroom, we first tested on ourselves through our own reading.”</a:t>
            </a:r>
          </a:p>
        </p:txBody>
      </p:sp>
      <p:pic>
        <p:nvPicPr>
          <p:cNvPr id="20484" name="Picture 4" descr="MCj03110860000[1]"/>
          <p:cNvPicPr>
            <a:picLocks noChangeAspect="1" noChangeArrowheads="1"/>
          </p:cNvPicPr>
          <p:nvPr/>
        </p:nvPicPr>
        <p:blipFill>
          <a:blip r:embed="rId4" cstate="print"/>
          <a:srcRect/>
          <a:stretch>
            <a:fillRect/>
          </a:stretch>
        </p:blipFill>
        <p:spPr bwMode="auto">
          <a:xfrm>
            <a:off x="6492875" y="1600200"/>
            <a:ext cx="2378075" cy="2439988"/>
          </a:xfrm>
          <a:prstGeom prst="rect">
            <a:avLst/>
          </a:prstGeom>
          <a:noFill/>
          <a:ln w="9525">
            <a:noFill/>
            <a:miter lim="800000"/>
            <a:headEnd/>
            <a:tailEnd/>
          </a:ln>
        </p:spPr>
      </p:pic>
      <p:sp>
        <p:nvSpPr>
          <p:cNvPr id="20485" name="Text Box 5"/>
          <p:cNvSpPr txBox="1">
            <a:spLocks noChangeArrowheads="1"/>
          </p:cNvSpPr>
          <p:nvPr/>
        </p:nvSpPr>
        <p:spPr bwMode="auto">
          <a:xfrm>
            <a:off x="4664075" y="2239963"/>
            <a:ext cx="273050" cy="366712"/>
          </a:xfrm>
          <a:prstGeom prst="rect">
            <a:avLst/>
          </a:prstGeom>
          <a:noFill/>
          <a:ln w="9525">
            <a:noFill/>
            <a:miter lim="800000"/>
            <a:headEnd/>
            <a:tailEnd/>
          </a:ln>
        </p:spPr>
        <p:txBody>
          <a:bodyPr>
            <a:spAutoFit/>
          </a:bodyPr>
          <a:lstStyle/>
          <a:p>
            <a:pPr eaLnBrk="0" hangingPunct="0">
              <a:spcBef>
                <a:spcPct val="50000"/>
              </a:spcBef>
            </a:pPr>
            <a:endParaRPr lang="en-US">
              <a:latin typeface="Tahoma" pitchFamily="34" charset="0"/>
            </a:endParaRPr>
          </a:p>
        </p:txBody>
      </p:sp>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sz="4000" b="1" smtClean="0"/>
              <a:t>Summarizing/ Determining What’s Important in Text</a:t>
            </a:r>
          </a:p>
        </p:txBody>
      </p:sp>
      <p:sp>
        <p:nvSpPr>
          <p:cNvPr id="80899" name="Rectangle 4"/>
          <p:cNvSpPr>
            <a:spLocks noGrp="1" noChangeArrowheads="1"/>
          </p:cNvSpPr>
          <p:nvPr>
            <p:ph type="body" sz="half" idx="1"/>
          </p:nvPr>
        </p:nvSpPr>
        <p:spPr/>
        <p:txBody>
          <a:bodyPr/>
          <a:lstStyle/>
          <a:p>
            <a:pPr eaLnBrk="1" hangingPunct="1">
              <a:lnSpc>
                <a:spcPct val="90000"/>
              </a:lnSpc>
            </a:pPr>
            <a:r>
              <a:rPr lang="en-US" sz="2600" b="1" i="1" u="sng" smtClean="0"/>
              <a:t>Fiction Summaries</a:t>
            </a:r>
            <a:r>
              <a:rPr lang="en-US" sz="2600" smtClean="0"/>
              <a:t> </a:t>
            </a:r>
          </a:p>
          <a:p>
            <a:pPr eaLnBrk="1" hangingPunct="1">
              <a:lnSpc>
                <a:spcPct val="90000"/>
              </a:lnSpc>
              <a:buFont typeface="Wingdings" pitchFamily="2" charset="2"/>
              <a:buNone/>
            </a:pPr>
            <a:r>
              <a:rPr lang="en-US" sz="2600" smtClean="0"/>
              <a:t>    Can be supported by </a:t>
            </a:r>
          </a:p>
          <a:p>
            <a:pPr eaLnBrk="1" hangingPunct="1">
              <a:lnSpc>
                <a:spcPct val="90000"/>
              </a:lnSpc>
              <a:buFont typeface="Wingdings" pitchFamily="2" charset="2"/>
              <a:buNone/>
            </a:pPr>
            <a:r>
              <a:rPr lang="en-US" sz="2600" smtClean="0"/>
              <a:t>     modeling using genre</a:t>
            </a:r>
          </a:p>
          <a:p>
            <a:pPr eaLnBrk="1" hangingPunct="1">
              <a:lnSpc>
                <a:spcPct val="90000"/>
              </a:lnSpc>
              <a:buFont typeface="Wingdings" pitchFamily="2" charset="2"/>
              <a:buNone/>
            </a:pPr>
            <a:r>
              <a:rPr lang="en-US" sz="2600" smtClean="0"/>
              <a:t>     and story structure.</a:t>
            </a:r>
          </a:p>
          <a:p>
            <a:pPr eaLnBrk="1" hangingPunct="1">
              <a:lnSpc>
                <a:spcPct val="90000"/>
              </a:lnSpc>
              <a:buFont typeface="Wingdings" pitchFamily="2" charset="2"/>
              <a:buNone/>
            </a:pPr>
            <a:r>
              <a:rPr lang="en-US" sz="2600" smtClean="0"/>
              <a:t>    Genre</a:t>
            </a:r>
          </a:p>
          <a:p>
            <a:pPr eaLnBrk="1" hangingPunct="1">
              <a:lnSpc>
                <a:spcPct val="90000"/>
              </a:lnSpc>
              <a:buFont typeface="Wingdings" pitchFamily="2" charset="2"/>
              <a:buNone/>
            </a:pPr>
            <a:r>
              <a:rPr lang="en-US" sz="2600" smtClean="0"/>
              <a:t>    Setting</a:t>
            </a:r>
          </a:p>
          <a:p>
            <a:pPr eaLnBrk="1" hangingPunct="1">
              <a:lnSpc>
                <a:spcPct val="90000"/>
              </a:lnSpc>
              <a:buFont typeface="Wingdings" pitchFamily="2" charset="2"/>
              <a:buNone/>
            </a:pPr>
            <a:r>
              <a:rPr lang="en-US" sz="2600" smtClean="0"/>
              <a:t>    Characters</a:t>
            </a:r>
          </a:p>
          <a:p>
            <a:pPr eaLnBrk="1" hangingPunct="1">
              <a:lnSpc>
                <a:spcPct val="90000"/>
              </a:lnSpc>
              <a:buFont typeface="Wingdings" pitchFamily="2" charset="2"/>
              <a:buNone/>
            </a:pPr>
            <a:r>
              <a:rPr lang="en-US" sz="2600" smtClean="0"/>
              <a:t>     Problem</a:t>
            </a:r>
          </a:p>
          <a:p>
            <a:pPr eaLnBrk="1" hangingPunct="1">
              <a:lnSpc>
                <a:spcPct val="90000"/>
              </a:lnSpc>
              <a:buFont typeface="Wingdings" pitchFamily="2" charset="2"/>
              <a:buNone/>
            </a:pPr>
            <a:r>
              <a:rPr lang="en-US" sz="2600" smtClean="0"/>
              <a:t>     Events</a:t>
            </a:r>
          </a:p>
          <a:p>
            <a:pPr eaLnBrk="1" hangingPunct="1">
              <a:lnSpc>
                <a:spcPct val="90000"/>
              </a:lnSpc>
              <a:buFont typeface="Wingdings" pitchFamily="2" charset="2"/>
              <a:buNone/>
            </a:pPr>
            <a:r>
              <a:rPr lang="en-US" sz="2600" smtClean="0"/>
              <a:t>     Solution</a:t>
            </a:r>
          </a:p>
        </p:txBody>
      </p:sp>
      <p:sp>
        <p:nvSpPr>
          <p:cNvPr id="80900" name="Rectangle 5"/>
          <p:cNvSpPr>
            <a:spLocks noGrp="1" noChangeArrowheads="1"/>
          </p:cNvSpPr>
          <p:nvPr>
            <p:ph type="body" sz="half" idx="2"/>
          </p:nvPr>
        </p:nvSpPr>
        <p:spPr/>
        <p:txBody>
          <a:bodyPr/>
          <a:lstStyle/>
          <a:p>
            <a:pPr eaLnBrk="1" hangingPunct="1">
              <a:lnSpc>
                <a:spcPct val="90000"/>
              </a:lnSpc>
            </a:pPr>
            <a:r>
              <a:rPr lang="en-US" sz="2600" b="1" i="1" u="sng" smtClean="0"/>
              <a:t>Non-Fiction</a:t>
            </a:r>
          </a:p>
          <a:p>
            <a:pPr eaLnBrk="1" hangingPunct="1">
              <a:lnSpc>
                <a:spcPct val="90000"/>
              </a:lnSpc>
              <a:buFont typeface="Wingdings" pitchFamily="2" charset="2"/>
              <a:buNone/>
            </a:pPr>
            <a:r>
              <a:rPr lang="en-US" sz="2600" smtClean="0"/>
              <a:t>    Reader need to identify text structure supports.</a:t>
            </a:r>
          </a:p>
          <a:p>
            <a:pPr eaLnBrk="1" hangingPunct="1">
              <a:lnSpc>
                <a:spcPct val="90000"/>
              </a:lnSpc>
              <a:buFont typeface="Wingdings" pitchFamily="2" charset="2"/>
              <a:buNone/>
            </a:pPr>
            <a:r>
              <a:rPr lang="en-US" sz="2600" smtClean="0"/>
              <a:t>   Author’s purpose:</a:t>
            </a:r>
          </a:p>
          <a:p>
            <a:pPr eaLnBrk="1" hangingPunct="1">
              <a:lnSpc>
                <a:spcPct val="90000"/>
              </a:lnSpc>
              <a:buFont typeface="Wingdings" pitchFamily="2" charset="2"/>
              <a:buNone/>
            </a:pPr>
            <a:r>
              <a:rPr lang="en-US" sz="2600" smtClean="0"/>
              <a:t>   Chapter titles</a:t>
            </a:r>
          </a:p>
          <a:p>
            <a:pPr eaLnBrk="1" hangingPunct="1">
              <a:lnSpc>
                <a:spcPct val="90000"/>
              </a:lnSpc>
              <a:buFont typeface="Wingdings" pitchFamily="2" charset="2"/>
              <a:buNone/>
            </a:pPr>
            <a:r>
              <a:rPr lang="en-US" sz="2600" smtClean="0"/>
              <a:t>   Headings</a:t>
            </a:r>
          </a:p>
          <a:p>
            <a:pPr eaLnBrk="1" hangingPunct="1">
              <a:lnSpc>
                <a:spcPct val="90000"/>
              </a:lnSpc>
              <a:buFont typeface="Wingdings" pitchFamily="2" charset="2"/>
              <a:buNone/>
            </a:pPr>
            <a:r>
              <a:rPr lang="en-US" sz="2600" smtClean="0"/>
              <a:t>   Captions</a:t>
            </a:r>
          </a:p>
          <a:p>
            <a:pPr eaLnBrk="1" hangingPunct="1">
              <a:lnSpc>
                <a:spcPct val="90000"/>
              </a:lnSpc>
              <a:buFont typeface="Wingdings" pitchFamily="2" charset="2"/>
              <a:buNone/>
            </a:pPr>
            <a:r>
              <a:rPr lang="en-US" sz="2600" smtClean="0"/>
              <a:t>   Text Structure</a:t>
            </a:r>
          </a:p>
        </p:txBody>
      </p:sp>
      <p:pic>
        <p:nvPicPr>
          <p:cNvPr id="80901" name="Picture 7" descr="MCj02404010000[1]"/>
          <p:cNvPicPr>
            <a:picLocks noChangeAspect="1" noChangeArrowheads="1"/>
          </p:cNvPicPr>
          <p:nvPr/>
        </p:nvPicPr>
        <p:blipFill>
          <a:blip r:embed="rId4" cstate="print"/>
          <a:srcRect/>
          <a:stretch>
            <a:fillRect/>
          </a:stretch>
        </p:blipFill>
        <p:spPr bwMode="auto">
          <a:xfrm>
            <a:off x="2743200" y="4440238"/>
            <a:ext cx="1878013" cy="1600200"/>
          </a:xfrm>
          <a:prstGeom prst="rect">
            <a:avLst/>
          </a:prstGeom>
          <a:noFill/>
          <a:ln w="9525">
            <a:noFill/>
            <a:miter lim="800000"/>
            <a:headEnd/>
            <a:tailEnd/>
          </a:ln>
        </p:spPr>
      </p:pic>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4"/>
          <p:cNvSpPr>
            <a:spLocks noGrp="1"/>
          </p:cNvSpPr>
          <p:nvPr>
            <p:ph type="title"/>
          </p:nvPr>
        </p:nvSpPr>
        <p:spPr/>
        <p:txBody>
          <a:bodyPr/>
          <a:lstStyle/>
          <a:p>
            <a:r>
              <a:rPr lang="en-US" smtClean="0"/>
              <a:t>THE IMPORTANT BOOK</a:t>
            </a:r>
          </a:p>
        </p:txBody>
      </p:sp>
      <p:pic>
        <p:nvPicPr>
          <p:cNvPr id="81923" name="Picture 5" descr="The Important Book.jpg"/>
          <p:cNvPicPr>
            <a:picLocks noChangeAspect="1"/>
          </p:cNvPicPr>
          <p:nvPr/>
        </p:nvPicPr>
        <p:blipFill>
          <a:blip r:embed="rId3" cstate="print"/>
          <a:srcRect/>
          <a:stretch>
            <a:fillRect/>
          </a:stretch>
        </p:blipFill>
        <p:spPr bwMode="auto">
          <a:xfrm>
            <a:off x="2133600" y="1143000"/>
            <a:ext cx="4495800" cy="4495800"/>
          </a:xfrm>
          <a:prstGeom prst="rect">
            <a:avLst/>
          </a:prstGeom>
          <a:noFill/>
          <a:ln w="9525">
            <a:noFill/>
            <a:miter lim="800000"/>
            <a:headEnd/>
            <a:tailEnd/>
          </a:ln>
        </p:spPr>
      </p:pic>
    </p:spTree>
  </p:cSld>
  <p:clrMapOvr>
    <a:masterClrMapping/>
  </p:clrMapOvr>
  <p:transition spd="slow">
    <p:wheel spokes="8"/>
    <p:sndAc>
      <p:stSnd>
        <p:snd r:embed="rId2" name="voltage.wav"/>
      </p:stSnd>
    </p:sndAc>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sz="2800" smtClean="0"/>
              <a:t>Classroom Practices to Foster Summarizing</a:t>
            </a:r>
          </a:p>
        </p:txBody>
      </p:sp>
      <p:sp>
        <p:nvSpPr>
          <p:cNvPr id="82947" name="Rectangle 3"/>
          <p:cNvSpPr>
            <a:spLocks noGrp="1" noChangeArrowheads="1"/>
          </p:cNvSpPr>
          <p:nvPr>
            <p:ph type="body" idx="1"/>
          </p:nvPr>
        </p:nvSpPr>
        <p:spPr/>
        <p:txBody>
          <a:bodyPr/>
          <a:lstStyle/>
          <a:p>
            <a:pPr marL="571500" indent="-571500" eaLnBrk="1" hangingPunct="1">
              <a:buFont typeface="Wingdings" pitchFamily="2" charset="2"/>
              <a:buAutoNum type="arabicPeriod"/>
            </a:pPr>
            <a:r>
              <a:rPr lang="en-US" smtClean="0"/>
              <a:t>THIEVES strategy for non-fiction</a:t>
            </a:r>
          </a:p>
          <a:p>
            <a:pPr marL="571500" indent="-571500" eaLnBrk="1" hangingPunct="1">
              <a:buFont typeface="Wingdings" pitchFamily="2" charset="2"/>
              <a:buAutoNum type="arabicPeriod"/>
            </a:pPr>
            <a:r>
              <a:rPr lang="en-US" smtClean="0"/>
              <a:t>Graphic organizers to help categorize</a:t>
            </a:r>
          </a:p>
          <a:p>
            <a:pPr marL="571500" indent="-571500" eaLnBrk="1" hangingPunct="1">
              <a:buFont typeface="Wingdings" pitchFamily="2" charset="2"/>
              <a:buAutoNum type="arabicPeriod"/>
            </a:pPr>
            <a:r>
              <a:rPr lang="en-US" smtClean="0"/>
              <a:t>Modeling through think alouds how to arrive at a summary</a:t>
            </a:r>
          </a:p>
          <a:p>
            <a:pPr marL="571500" indent="-571500" eaLnBrk="1" hangingPunct="1">
              <a:buFont typeface="Wingdings" pitchFamily="2" charset="2"/>
              <a:buAutoNum type="arabicPeriod"/>
            </a:pPr>
            <a:r>
              <a:rPr lang="en-US" smtClean="0"/>
              <a:t>V.I.P. strategy</a:t>
            </a:r>
          </a:p>
        </p:txBody>
      </p:sp>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457200" y="277813"/>
            <a:ext cx="8229600" cy="865187"/>
          </a:xfrm>
        </p:spPr>
        <p:txBody>
          <a:bodyPr/>
          <a:lstStyle/>
          <a:p>
            <a:pPr eaLnBrk="1" hangingPunct="1"/>
            <a:r>
              <a:rPr lang="en-US" sz="2800" smtClean="0"/>
              <a:t>Connecting All the Pieces to Improve Comprehension</a:t>
            </a:r>
          </a:p>
        </p:txBody>
      </p:sp>
      <p:sp>
        <p:nvSpPr>
          <p:cNvPr id="83971" name="Rectangle 3"/>
          <p:cNvSpPr>
            <a:spLocks noGrp="1" noChangeArrowheads="1"/>
          </p:cNvSpPr>
          <p:nvPr>
            <p:ph type="body" sz="half" idx="1"/>
          </p:nvPr>
        </p:nvSpPr>
        <p:spPr/>
        <p:txBody>
          <a:bodyPr/>
          <a:lstStyle/>
          <a:p>
            <a:pPr eaLnBrk="1" hangingPunct="1"/>
            <a:endParaRPr lang="en-US" sz="2600" smtClean="0"/>
          </a:p>
          <a:p>
            <a:pPr eaLnBrk="1" hangingPunct="1"/>
            <a:endParaRPr lang="en-US" sz="2600" smtClean="0"/>
          </a:p>
        </p:txBody>
      </p:sp>
      <p:pic>
        <p:nvPicPr>
          <p:cNvPr id="83972" name="Picture 4"/>
          <p:cNvPicPr>
            <a:picLocks noChangeAspect="1" noChangeArrowheads="1"/>
          </p:cNvPicPr>
          <p:nvPr/>
        </p:nvPicPr>
        <p:blipFill>
          <a:blip r:embed="rId3" cstate="print"/>
          <a:srcRect/>
          <a:stretch>
            <a:fillRect/>
          </a:stretch>
        </p:blipFill>
        <p:spPr bwMode="auto">
          <a:xfrm>
            <a:off x="1447800" y="2209800"/>
            <a:ext cx="5715000" cy="3863975"/>
          </a:xfrm>
          <a:prstGeom prst="rect">
            <a:avLst/>
          </a:prstGeom>
          <a:noFill/>
          <a:ln w="9525">
            <a:noFill/>
            <a:miter lim="800000"/>
            <a:headEnd/>
            <a:tailEnd/>
          </a:ln>
        </p:spPr>
      </p:pic>
      <p:sp>
        <p:nvSpPr>
          <p:cNvPr id="83973" name="Text Box 5"/>
          <p:cNvSpPr txBox="1">
            <a:spLocks noChangeArrowheads="1"/>
          </p:cNvSpPr>
          <p:nvPr/>
        </p:nvSpPr>
        <p:spPr bwMode="auto">
          <a:xfrm>
            <a:off x="1992313" y="2982913"/>
            <a:ext cx="1198562" cy="396875"/>
          </a:xfrm>
          <a:prstGeom prst="rect">
            <a:avLst/>
          </a:prstGeom>
          <a:noFill/>
          <a:ln w="9525">
            <a:noFill/>
            <a:miter lim="800000"/>
            <a:headEnd/>
            <a:tailEnd/>
          </a:ln>
        </p:spPr>
        <p:txBody>
          <a:bodyPr wrap="none">
            <a:spAutoFit/>
          </a:bodyPr>
          <a:lstStyle/>
          <a:p>
            <a:pPr algn="ctr" eaLnBrk="0" hangingPunct="0"/>
            <a:r>
              <a:rPr lang="en-US" sz="2000" b="1"/>
              <a:t>Fix-it Up</a:t>
            </a:r>
          </a:p>
        </p:txBody>
      </p:sp>
      <p:sp>
        <p:nvSpPr>
          <p:cNvPr id="83974" name="Rectangle 6"/>
          <p:cNvSpPr>
            <a:spLocks noChangeArrowheads="1"/>
          </p:cNvSpPr>
          <p:nvPr/>
        </p:nvSpPr>
        <p:spPr bwMode="auto">
          <a:xfrm>
            <a:off x="4479925" y="3246438"/>
            <a:ext cx="184150" cy="366712"/>
          </a:xfrm>
          <a:prstGeom prst="rect">
            <a:avLst/>
          </a:prstGeom>
          <a:noFill/>
          <a:ln w="9525">
            <a:noFill/>
            <a:miter lim="800000"/>
            <a:headEnd/>
            <a:tailEnd/>
          </a:ln>
        </p:spPr>
        <p:txBody>
          <a:bodyPr wrap="none">
            <a:spAutoFit/>
          </a:bodyPr>
          <a:lstStyle/>
          <a:p>
            <a:pPr algn="ctr" eaLnBrk="0" hangingPunct="0"/>
            <a:endParaRPr lang="en-US"/>
          </a:p>
        </p:txBody>
      </p:sp>
      <p:sp>
        <p:nvSpPr>
          <p:cNvPr id="83975" name="Rectangle 7"/>
          <p:cNvSpPr>
            <a:spLocks noChangeArrowheads="1"/>
          </p:cNvSpPr>
          <p:nvPr/>
        </p:nvSpPr>
        <p:spPr bwMode="auto">
          <a:xfrm>
            <a:off x="5334000" y="2743200"/>
            <a:ext cx="1612900" cy="1006475"/>
          </a:xfrm>
          <a:prstGeom prst="rect">
            <a:avLst/>
          </a:prstGeom>
          <a:noFill/>
          <a:ln w="9525">
            <a:noFill/>
            <a:miter lim="800000"/>
            <a:headEnd/>
            <a:tailEnd/>
          </a:ln>
        </p:spPr>
        <p:txBody>
          <a:bodyPr>
            <a:spAutoFit/>
          </a:bodyPr>
          <a:lstStyle/>
          <a:p>
            <a:pPr algn="ctr" eaLnBrk="0" hangingPunct="0"/>
            <a:r>
              <a:rPr lang="en-US" sz="2000" b="1"/>
              <a:t>Schema/</a:t>
            </a:r>
          </a:p>
          <a:p>
            <a:pPr algn="ctr" eaLnBrk="0" hangingPunct="0"/>
            <a:r>
              <a:rPr lang="en-US" sz="2000" b="1"/>
              <a:t>Prior Knowledge</a:t>
            </a:r>
          </a:p>
        </p:txBody>
      </p:sp>
      <p:sp>
        <p:nvSpPr>
          <p:cNvPr id="83976" name="Rectangle 8"/>
          <p:cNvSpPr>
            <a:spLocks noChangeArrowheads="1"/>
          </p:cNvSpPr>
          <p:nvPr/>
        </p:nvSpPr>
        <p:spPr bwMode="auto">
          <a:xfrm>
            <a:off x="3200400" y="3429000"/>
            <a:ext cx="1752600" cy="641350"/>
          </a:xfrm>
          <a:prstGeom prst="rect">
            <a:avLst/>
          </a:prstGeom>
          <a:noFill/>
          <a:ln w="9525">
            <a:noFill/>
            <a:miter lim="800000"/>
            <a:headEnd/>
            <a:tailEnd/>
          </a:ln>
        </p:spPr>
        <p:txBody>
          <a:bodyPr>
            <a:spAutoFit/>
          </a:bodyPr>
          <a:lstStyle/>
          <a:p>
            <a:pPr algn="ctr" eaLnBrk="0" hangingPunct="0"/>
            <a:r>
              <a:rPr lang="en-US" b="1"/>
              <a:t>Predicting/</a:t>
            </a:r>
          </a:p>
          <a:p>
            <a:pPr algn="ctr" eaLnBrk="0" hangingPunct="0"/>
            <a:r>
              <a:rPr lang="en-US" b="1"/>
              <a:t>Inferring</a:t>
            </a:r>
          </a:p>
        </p:txBody>
      </p:sp>
      <p:pic>
        <p:nvPicPr>
          <p:cNvPr id="83977" name="Picture 9" descr="MCj03342680000[1]"/>
          <p:cNvPicPr>
            <a:picLocks noGrp="1" noChangeAspect="1" noChangeArrowheads="1"/>
          </p:cNvPicPr>
          <p:nvPr>
            <p:ph sz="half" idx="2"/>
          </p:nvPr>
        </p:nvPicPr>
        <p:blipFill>
          <a:blip r:embed="rId4" cstate="print"/>
          <a:srcRect/>
          <a:stretch>
            <a:fillRect/>
          </a:stretch>
        </p:blipFill>
        <p:spPr>
          <a:xfrm>
            <a:off x="6934200" y="1066800"/>
            <a:ext cx="1814513" cy="1755775"/>
          </a:xfrm>
        </p:spPr>
      </p:pic>
      <p:sp>
        <p:nvSpPr>
          <p:cNvPr id="83978" name="Rectangle 10"/>
          <p:cNvSpPr>
            <a:spLocks noChangeArrowheads="1"/>
          </p:cNvSpPr>
          <p:nvPr/>
        </p:nvSpPr>
        <p:spPr bwMode="auto">
          <a:xfrm>
            <a:off x="2971800" y="4648200"/>
            <a:ext cx="1905000" cy="396875"/>
          </a:xfrm>
          <a:prstGeom prst="rect">
            <a:avLst/>
          </a:prstGeom>
          <a:noFill/>
          <a:ln w="9525">
            <a:noFill/>
            <a:miter lim="800000"/>
            <a:headEnd/>
            <a:tailEnd/>
          </a:ln>
        </p:spPr>
        <p:txBody>
          <a:bodyPr>
            <a:spAutoFit/>
          </a:bodyPr>
          <a:lstStyle/>
          <a:p>
            <a:pPr algn="ctr" eaLnBrk="0" hangingPunct="0"/>
            <a:r>
              <a:rPr lang="en-US" sz="2000" b="1"/>
              <a:t>Summarizing</a:t>
            </a:r>
          </a:p>
        </p:txBody>
      </p:sp>
      <p:sp>
        <p:nvSpPr>
          <p:cNvPr id="83979" name="Rectangle 11"/>
          <p:cNvSpPr>
            <a:spLocks noChangeArrowheads="1"/>
          </p:cNvSpPr>
          <p:nvPr/>
        </p:nvSpPr>
        <p:spPr bwMode="auto">
          <a:xfrm>
            <a:off x="1524000" y="4648200"/>
            <a:ext cx="1600200" cy="701675"/>
          </a:xfrm>
          <a:prstGeom prst="rect">
            <a:avLst/>
          </a:prstGeom>
          <a:noFill/>
          <a:ln w="9525">
            <a:noFill/>
            <a:miter lim="800000"/>
            <a:headEnd/>
            <a:tailEnd/>
          </a:ln>
        </p:spPr>
        <p:txBody>
          <a:bodyPr>
            <a:spAutoFit/>
          </a:bodyPr>
          <a:lstStyle/>
          <a:p>
            <a:pPr algn="ctr" eaLnBrk="0" hangingPunct="0"/>
            <a:r>
              <a:rPr lang="en-US" sz="2000" b="1"/>
              <a:t>Asking</a:t>
            </a:r>
          </a:p>
          <a:p>
            <a:pPr algn="ctr" eaLnBrk="0" hangingPunct="0"/>
            <a:r>
              <a:rPr lang="en-US" sz="2000" b="1"/>
              <a:t>Questions</a:t>
            </a:r>
          </a:p>
        </p:txBody>
      </p:sp>
      <p:sp>
        <p:nvSpPr>
          <p:cNvPr id="304140" name="Rectangle 12"/>
          <p:cNvSpPr>
            <a:spLocks noChangeArrowheads="1"/>
          </p:cNvSpPr>
          <p:nvPr/>
        </p:nvSpPr>
        <p:spPr bwMode="auto">
          <a:xfrm>
            <a:off x="5486400" y="4724400"/>
            <a:ext cx="1377950" cy="366713"/>
          </a:xfrm>
          <a:prstGeom prst="rect">
            <a:avLst/>
          </a:prstGeom>
          <a:noFill/>
          <a:ln w="9525">
            <a:noFill/>
            <a:miter lim="800000"/>
            <a:headEnd/>
            <a:tailEnd/>
          </a:ln>
        </p:spPr>
        <p:txBody>
          <a:bodyPr wrap="none">
            <a:spAutoFit/>
          </a:bodyPr>
          <a:lstStyle/>
          <a:p>
            <a:pPr algn="ctr" eaLnBrk="0" hangingPunct="0"/>
            <a:r>
              <a:rPr lang="en-US" b="1"/>
              <a:t>Visualizing</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04140">
                                            <p:txEl>
                                              <p:pRg st="0" end="0"/>
                                            </p:txEl>
                                          </p:spTgt>
                                        </p:tgtEl>
                                      </p:cBhvr>
                                    </p:animEffect>
                                    <p:animScale>
                                      <p:cBhvr>
                                        <p:cTn id="7" dur="250" autoRev="1" fill="hold"/>
                                        <p:tgtEl>
                                          <p:spTgt spid="304140">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smtClean="0"/>
              <a:t>Visualizing /Creating Mental Images </a:t>
            </a:r>
          </a:p>
        </p:txBody>
      </p:sp>
      <p:sp>
        <p:nvSpPr>
          <p:cNvPr id="84995" name="Rectangle 3"/>
          <p:cNvSpPr>
            <a:spLocks noGrp="1" noChangeArrowheads="1"/>
          </p:cNvSpPr>
          <p:nvPr>
            <p:ph type="body" idx="1"/>
          </p:nvPr>
        </p:nvSpPr>
        <p:spPr/>
        <p:txBody>
          <a:bodyPr/>
          <a:lstStyle/>
          <a:p>
            <a:pPr eaLnBrk="1" hangingPunct="1"/>
            <a:r>
              <a:rPr lang="en-US" smtClean="0"/>
              <a:t>Read Alouds can be a great source for putting in this strategy. </a:t>
            </a:r>
          </a:p>
          <a:p>
            <a:pPr eaLnBrk="1" hangingPunct="1"/>
            <a:r>
              <a:rPr lang="en-US" smtClean="0"/>
              <a:t>Don’t use the accompanying picture for the first read through and allow the children to draw what they see in the “movie in their minds.” Discuss how making mental pictures is one of the powerful ways to help them understand a story.</a:t>
            </a:r>
          </a:p>
          <a:p>
            <a:pPr eaLnBrk="1" hangingPunct="1">
              <a:buFont typeface="Wingdings" pitchFamily="2" charset="2"/>
              <a:buNone/>
            </a:pPr>
            <a:r>
              <a:rPr lang="en-US" smtClean="0"/>
              <a:t> </a:t>
            </a:r>
          </a:p>
        </p:txBody>
      </p:sp>
    </p:spTree>
  </p:cSld>
  <p:clrMapOvr>
    <a:masterClrMapping/>
  </p:clrMapOvr>
  <p:transition spd="slow">
    <p:diamond/>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r>
              <a:rPr lang="en-US" smtClean="0"/>
              <a:t> Good Reader’s Checklist</a:t>
            </a:r>
          </a:p>
        </p:txBody>
      </p:sp>
      <p:sp>
        <p:nvSpPr>
          <p:cNvPr id="86019" name="Rectangle 3"/>
          <p:cNvSpPr>
            <a:spLocks noGrp="1" noChangeArrowheads="1"/>
          </p:cNvSpPr>
          <p:nvPr>
            <p:ph type="body" idx="1"/>
          </p:nvPr>
        </p:nvSpPr>
        <p:spPr/>
        <p:txBody>
          <a:bodyPr/>
          <a:lstStyle/>
          <a:p>
            <a:pPr eaLnBrk="1" hangingPunct="1">
              <a:lnSpc>
                <a:spcPct val="90000"/>
              </a:lnSpc>
            </a:pPr>
            <a:r>
              <a:rPr lang="en-US" sz="2100" smtClean="0"/>
              <a:t>Develop a broad background</a:t>
            </a:r>
          </a:p>
          <a:p>
            <a:pPr eaLnBrk="1" hangingPunct="1">
              <a:lnSpc>
                <a:spcPct val="90000"/>
              </a:lnSpc>
            </a:pPr>
            <a:r>
              <a:rPr lang="en-US" sz="2100" smtClean="0"/>
              <a:t>Know the structure of paragraphs</a:t>
            </a:r>
          </a:p>
          <a:p>
            <a:pPr eaLnBrk="1" hangingPunct="1">
              <a:lnSpc>
                <a:spcPct val="90000"/>
              </a:lnSpc>
            </a:pPr>
            <a:r>
              <a:rPr lang="en-US" sz="2100" smtClean="0"/>
              <a:t>Identify the type of reasoning </a:t>
            </a:r>
          </a:p>
          <a:p>
            <a:pPr eaLnBrk="1" hangingPunct="1">
              <a:lnSpc>
                <a:spcPct val="90000"/>
              </a:lnSpc>
              <a:buFont typeface="Wingdings" pitchFamily="2" charset="2"/>
              <a:buNone/>
            </a:pPr>
            <a:r>
              <a:rPr lang="en-US" sz="2100" smtClean="0"/>
              <a:t>   cause/effect   induction/deduction</a:t>
            </a:r>
          </a:p>
          <a:p>
            <a:pPr eaLnBrk="1" hangingPunct="1">
              <a:lnSpc>
                <a:spcPct val="90000"/>
              </a:lnSpc>
            </a:pPr>
            <a:r>
              <a:rPr lang="en-US" sz="2100" smtClean="0"/>
              <a:t>Anticipate and predict</a:t>
            </a:r>
          </a:p>
          <a:p>
            <a:pPr eaLnBrk="1" hangingPunct="1">
              <a:lnSpc>
                <a:spcPct val="90000"/>
              </a:lnSpc>
            </a:pPr>
            <a:r>
              <a:rPr lang="en-US" sz="2100" smtClean="0"/>
              <a:t>Look for organization: serial, chronologically, logically</a:t>
            </a:r>
          </a:p>
          <a:p>
            <a:pPr eaLnBrk="1" hangingPunct="1">
              <a:lnSpc>
                <a:spcPct val="90000"/>
              </a:lnSpc>
            </a:pPr>
            <a:r>
              <a:rPr lang="en-US" sz="2100" smtClean="0"/>
              <a:t>Create motivation and interest</a:t>
            </a:r>
          </a:p>
          <a:p>
            <a:pPr eaLnBrk="1" hangingPunct="1">
              <a:lnSpc>
                <a:spcPct val="90000"/>
              </a:lnSpc>
            </a:pPr>
            <a:r>
              <a:rPr lang="en-US" sz="2100" smtClean="0"/>
              <a:t>Highlight, summarize and review</a:t>
            </a:r>
          </a:p>
          <a:p>
            <a:pPr eaLnBrk="1" hangingPunct="1">
              <a:lnSpc>
                <a:spcPct val="90000"/>
              </a:lnSpc>
            </a:pPr>
            <a:r>
              <a:rPr lang="en-US" sz="2100" smtClean="0"/>
              <a:t>Build a good vocabulary</a:t>
            </a:r>
          </a:p>
          <a:p>
            <a:pPr eaLnBrk="1" hangingPunct="1">
              <a:lnSpc>
                <a:spcPct val="90000"/>
              </a:lnSpc>
            </a:pPr>
            <a:r>
              <a:rPr lang="en-US" sz="2100" smtClean="0"/>
              <a:t>Use systematic reading technique like  SQR3</a:t>
            </a:r>
          </a:p>
          <a:p>
            <a:pPr eaLnBrk="1" hangingPunct="1">
              <a:lnSpc>
                <a:spcPct val="90000"/>
              </a:lnSpc>
            </a:pPr>
            <a:r>
              <a:rPr lang="en-US" sz="2100" smtClean="0"/>
              <a:t>Monitor effectiveness</a:t>
            </a:r>
          </a:p>
          <a:p>
            <a:pPr eaLnBrk="1" hangingPunct="1">
              <a:lnSpc>
                <a:spcPct val="90000"/>
              </a:lnSpc>
              <a:buFont typeface="Wingdings" pitchFamily="2" charset="2"/>
              <a:buNone/>
            </a:pPr>
            <a:endParaRPr lang="en-US" sz="2100" smtClean="0"/>
          </a:p>
          <a:p>
            <a:pPr eaLnBrk="1" hangingPunct="1">
              <a:lnSpc>
                <a:spcPct val="90000"/>
              </a:lnSpc>
              <a:buFont typeface="Wingdings" pitchFamily="2" charset="2"/>
              <a:buNone/>
            </a:pPr>
            <a:endParaRPr lang="en-US" sz="2100" smtClean="0"/>
          </a:p>
        </p:txBody>
      </p:sp>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idx="4294967295"/>
          </p:nvPr>
        </p:nvSpPr>
        <p:spPr>
          <a:xfrm>
            <a:off x="1143000" y="533400"/>
            <a:ext cx="7086600" cy="838200"/>
          </a:xfrm>
        </p:spPr>
        <p:txBody>
          <a:bodyPr/>
          <a:lstStyle/>
          <a:p>
            <a:pPr eaLnBrk="1" hangingPunct="1"/>
            <a:r>
              <a:rPr lang="en-US" sz="4000" smtClean="0"/>
              <a:t>Connecting Comprehension to Houghton Mifflin’s Pieces</a:t>
            </a:r>
          </a:p>
        </p:txBody>
      </p:sp>
      <p:pic>
        <p:nvPicPr>
          <p:cNvPr id="87043" name="Picture 3" descr="HMR_puzzle_strategies"/>
          <p:cNvPicPr>
            <a:picLocks noChangeAspect="1" noChangeArrowheads="1"/>
          </p:cNvPicPr>
          <p:nvPr/>
        </p:nvPicPr>
        <p:blipFill>
          <a:blip r:embed="rId4" cstate="print"/>
          <a:srcRect/>
          <a:stretch>
            <a:fillRect/>
          </a:stretch>
        </p:blipFill>
        <p:spPr bwMode="auto">
          <a:xfrm>
            <a:off x="1752600" y="1828800"/>
            <a:ext cx="6629400" cy="4475163"/>
          </a:xfrm>
          <a:prstGeom prst="rect">
            <a:avLst/>
          </a:prstGeom>
          <a:noFill/>
          <a:ln w="9525">
            <a:noFill/>
            <a:miter lim="800000"/>
            <a:headEnd/>
            <a:tailEnd/>
          </a:ln>
        </p:spPr>
      </p:pic>
    </p:spTree>
  </p:cSld>
  <p:clrMapOvr>
    <a:masterClrMapping/>
  </p:clrMapOvr>
  <p:transition spd="slow">
    <p:wheel spokes="8"/>
    <p:sndAc>
      <p:stSnd>
        <p:snd r:embed="rId3" name="voltage.wav"/>
      </p:stSnd>
    </p:sndAc>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 name="Rectangle 8"/>
          <p:cNvSpPr>
            <a:spLocks noGrp="1" noChangeArrowheads="1"/>
          </p:cNvSpPr>
          <p:nvPr>
            <p:ph type="title"/>
          </p:nvPr>
        </p:nvSpPr>
        <p:spPr/>
        <p:txBody>
          <a:bodyPr/>
          <a:lstStyle/>
          <a:p>
            <a:pPr eaLnBrk="1" hangingPunct="1"/>
            <a:r>
              <a:rPr lang="en-US" sz="4000" smtClean="0"/>
              <a:t>Comprehension Strategy 101</a:t>
            </a:r>
            <a:br>
              <a:rPr lang="en-US" sz="4000" smtClean="0"/>
            </a:br>
            <a:endParaRPr lang="en-US" sz="4000" smtClean="0"/>
          </a:p>
        </p:txBody>
      </p:sp>
      <p:graphicFrame>
        <p:nvGraphicFramePr>
          <p:cNvPr id="270350" name="Diagram 14"/>
          <p:cNvGraphicFramePr>
            <a:graphicFrameLocks/>
          </p:cNvGraphicFramePr>
          <p:nvPr>
            <p:ph sz="half" idx="1"/>
          </p:nvPr>
        </p:nvGraphicFramePr>
        <p:xfrm>
          <a:off x="2246313" y="1689100"/>
          <a:ext cx="4652962" cy="4852988"/>
        </p:xfrm>
        <a:graphic>
          <a:graphicData uri="http://schemas.openxmlformats.org/drawingml/2006/compatibility">
            <com:legacyDrawing xmlns:com="http://schemas.openxmlformats.org/drawingml/2006/compatibility" spid="_x0000_s5122"/>
          </a:graphicData>
        </a:graphic>
      </p:graphicFrame>
    </p:spTree>
  </p:cSld>
  <p:clrMapOvr>
    <a:masterClrMapping/>
  </p:clrMapOvr>
  <p:transition spd="slow">
    <p:wheel spokes="8"/>
    <p:sndAc>
      <p:stSnd>
        <p:snd r:embed="rId4"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3000" fill="hold"/>
                                        <p:tgtEl>
                                          <p:spTgt spid="2703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Dgm spid="270350"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7"/>
          <p:cNvSpPr>
            <a:spLocks noGrp="1" noChangeArrowheads="1"/>
          </p:cNvSpPr>
          <p:nvPr>
            <p:ph type="title"/>
          </p:nvPr>
        </p:nvSpPr>
        <p:spPr/>
        <p:txBody>
          <a:bodyPr/>
          <a:lstStyle/>
          <a:p>
            <a:pPr eaLnBrk="1" hangingPunct="1"/>
            <a:r>
              <a:rPr lang="en-US" sz="4000" smtClean="0"/>
              <a:t>Goal: Engaged and Movtivated </a:t>
            </a:r>
            <a:br>
              <a:rPr lang="en-US" sz="4000" smtClean="0"/>
            </a:br>
            <a:r>
              <a:rPr lang="en-US" sz="4000" smtClean="0"/>
              <a:t>Readers!</a:t>
            </a:r>
          </a:p>
        </p:txBody>
      </p:sp>
      <p:pic>
        <p:nvPicPr>
          <p:cNvPr id="306187" name="Picture 11" descr="MCj04300490000[1]"/>
          <p:cNvPicPr>
            <a:picLocks noGrp="1" noChangeAspect="1" noChangeArrowheads="1"/>
          </p:cNvPicPr>
          <p:nvPr>
            <p:ph sz="half" idx="1"/>
          </p:nvPr>
        </p:nvPicPr>
        <p:blipFill>
          <a:blip r:embed="rId5" cstate="print"/>
          <a:srcRect/>
          <a:stretch>
            <a:fillRect/>
          </a:stretch>
        </p:blipFill>
        <p:spPr>
          <a:xfrm>
            <a:off x="914400" y="2133600"/>
            <a:ext cx="2647950" cy="2895600"/>
          </a:xfrm>
        </p:spPr>
      </p:pic>
      <p:graphicFrame>
        <p:nvGraphicFramePr>
          <p:cNvPr id="6146" name="Object 14"/>
          <p:cNvGraphicFramePr>
            <a:graphicFrameLocks noChangeAspect="1"/>
          </p:cNvGraphicFramePr>
          <p:nvPr>
            <p:ph sz="half" idx="2"/>
          </p:nvPr>
        </p:nvGraphicFramePr>
        <p:xfrm>
          <a:off x="4648200" y="1600200"/>
          <a:ext cx="4038600" cy="4524375"/>
        </p:xfrm>
        <a:graphic>
          <a:graphicData uri="http://schemas.openxmlformats.org/presentationml/2006/ole">
            <p:oleObj spid="_x0000_s6146" name="Chart" r:id="rId6" imgW="4038600" imgH="4524375" progId="MSGraph.Chart.8">
              <p:embed followColorScheme="full"/>
            </p:oleObj>
          </a:graphicData>
        </a:graphic>
      </p:graphicFrame>
      <p:sp>
        <p:nvSpPr>
          <p:cNvPr id="6149" name="Text Box 15"/>
          <p:cNvSpPr txBox="1">
            <a:spLocks noChangeArrowheads="1"/>
          </p:cNvSpPr>
          <p:nvPr/>
        </p:nvSpPr>
        <p:spPr bwMode="auto">
          <a:xfrm>
            <a:off x="3048000" y="1981200"/>
            <a:ext cx="6096000" cy="2041525"/>
          </a:xfrm>
          <a:prstGeom prst="rect">
            <a:avLst/>
          </a:prstGeom>
          <a:noFill/>
          <a:ln w="9525">
            <a:noFill/>
            <a:miter lim="800000"/>
            <a:headEnd/>
            <a:tailEnd/>
          </a:ln>
        </p:spPr>
        <p:txBody>
          <a:bodyPr>
            <a:spAutoFit/>
          </a:bodyPr>
          <a:lstStyle/>
          <a:p>
            <a:pPr algn="ctr" eaLnBrk="0" hangingPunct="0"/>
            <a:r>
              <a:rPr lang="en-US" sz="3200" i="1">
                <a:latin typeface="Tahoma" pitchFamily="34" charset="0"/>
              </a:rPr>
              <a:t>What do you want </a:t>
            </a:r>
          </a:p>
          <a:p>
            <a:pPr algn="ctr" eaLnBrk="0" hangingPunct="0"/>
            <a:r>
              <a:rPr lang="en-US" sz="3200" i="1">
                <a:latin typeface="Tahoma" pitchFamily="34" charset="0"/>
              </a:rPr>
              <a:t>to try this week</a:t>
            </a:r>
          </a:p>
          <a:p>
            <a:pPr algn="ctr" eaLnBrk="0" hangingPunct="0"/>
            <a:r>
              <a:rPr lang="en-US" sz="3200" i="1">
                <a:latin typeface="Tahoma" pitchFamily="34" charset="0"/>
              </a:rPr>
              <a:t>to engage your students </a:t>
            </a:r>
          </a:p>
          <a:p>
            <a:pPr algn="ctr" eaLnBrk="0" hangingPunct="0"/>
            <a:r>
              <a:rPr lang="en-US" sz="3200" i="1">
                <a:latin typeface="Tahoma" pitchFamily="34" charset="0"/>
              </a:rPr>
              <a:t>in actively reading?</a:t>
            </a:r>
          </a:p>
        </p:txBody>
      </p:sp>
    </p:spTree>
  </p:cSld>
  <p:clrMapOvr>
    <a:masterClrMapping/>
  </p:clrMapOvr>
  <p:transition spd="slow">
    <p:wheel spokes="8"/>
    <p:sndAc>
      <p:stSnd>
        <p:snd r:embed="rId4"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306187"/>
                                        </p:tgtEl>
                                        <p:attrNameLst>
                                          <p:attrName>style.visibility</p:attrName>
                                        </p:attrNameLst>
                                      </p:cBhvr>
                                      <p:to>
                                        <p:strVal val="visible"/>
                                      </p:to>
                                    </p:set>
                                    <p:anim calcmode="lin" valueType="num">
                                      <p:cBhvr>
                                        <p:cTn id="7" dur="1000" fill="hold"/>
                                        <p:tgtEl>
                                          <p:spTgt spid="306187"/>
                                        </p:tgtEl>
                                        <p:attrNameLst>
                                          <p:attrName>ppt_w</p:attrName>
                                        </p:attrNameLst>
                                      </p:cBhvr>
                                      <p:tavLst>
                                        <p:tav tm="0">
                                          <p:val>
                                            <p:fltVal val="0"/>
                                          </p:val>
                                        </p:tav>
                                        <p:tav tm="100000">
                                          <p:val>
                                            <p:strVal val="#ppt_w"/>
                                          </p:val>
                                        </p:tav>
                                      </p:tavLst>
                                    </p:anim>
                                    <p:anim calcmode="lin" valueType="num">
                                      <p:cBhvr>
                                        <p:cTn id="8" dur="1000" fill="hold"/>
                                        <p:tgtEl>
                                          <p:spTgt spid="306187"/>
                                        </p:tgtEl>
                                        <p:attrNameLst>
                                          <p:attrName>ppt_h</p:attrName>
                                        </p:attrNameLst>
                                      </p:cBhvr>
                                      <p:tavLst>
                                        <p:tav tm="0">
                                          <p:val>
                                            <p:fltVal val="0"/>
                                          </p:val>
                                        </p:tav>
                                        <p:tav tm="100000">
                                          <p:val>
                                            <p:strVal val="#ppt_h"/>
                                          </p:val>
                                        </p:tav>
                                      </p:tavLst>
                                    </p:anim>
                                    <p:anim calcmode="lin" valueType="num">
                                      <p:cBhvr>
                                        <p:cTn id="9" dur="1000" fill="hold"/>
                                        <p:tgtEl>
                                          <p:spTgt spid="306187"/>
                                        </p:tgtEl>
                                        <p:attrNameLst>
                                          <p:attrName>style.rotation</p:attrName>
                                        </p:attrNameLst>
                                      </p:cBhvr>
                                      <p:tavLst>
                                        <p:tav tm="0">
                                          <p:val>
                                            <p:fltVal val="90"/>
                                          </p:val>
                                        </p:tav>
                                        <p:tav tm="100000">
                                          <p:val>
                                            <p:fltVal val="0"/>
                                          </p:val>
                                        </p:tav>
                                      </p:tavLst>
                                    </p:anim>
                                    <p:animEffect transition="in" filter="fade">
                                      <p:cBhvr>
                                        <p:cTn id="10" dur="1000"/>
                                        <p:tgtEl>
                                          <p:spTgt spid="306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Salvador, Late or Early</a:t>
            </a:r>
          </a:p>
        </p:txBody>
      </p:sp>
      <p:sp>
        <p:nvSpPr>
          <p:cNvPr id="21507" name="Rectangle 3"/>
          <p:cNvSpPr>
            <a:spLocks noGrp="1" noChangeArrowheads="1"/>
          </p:cNvSpPr>
          <p:nvPr>
            <p:ph type="body" sz="half" idx="1"/>
          </p:nvPr>
        </p:nvSpPr>
        <p:spPr>
          <a:xfrm>
            <a:off x="457200" y="1600200"/>
            <a:ext cx="4033838" cy="4530725"/>
          </a:xfrm>
        </p:spPr>
        <p:txBody>
          <a:bodyPr/>
          <a:lstStyle/>
          <a:p>
            <a:pPr eaLnBrk="1" hangingPunct="1"/>
            <a:r>
              <a:rPr lang="en-US" sz="2600" smtClean="0"/>
              <a:t>Read the excerpt and </a:t>
            </a:r>
          </a:p>
          <a:p>
            <a:pPr eaLnBrk="1" hangingPunct="1">
              <a:buFont typeface="Wingdings" pitchFamily="2" charset="2"/>
              <a:buNone/>
            </a:pPr>
            <a:r>
              <a:rPr lang="en-US" sz="2600" smtClean="0"/>
              <a:t>    jot down a word/phrase to jar your memory</a:t>
            </a:r>
          </a:p>
        </p:txBody>
      </p:sp>
      <p:sp>
        <p:nvSpPr>
          <p:cNvPr id="15364" name="Rectangle 4"/>
          <p:cNvSpPr>
            <a:spLocks noGrp="1" noChangeArrowheads="1"/>
          </p:cNvSpPr>
          <p:nvPr>
            <p:ph type="body" sz="half" idx="2"/>
          </p:nvPr>
        </p:nvSpPr>
        <p:spPr>
          <a:xfrm>
            <a:off x="4652963" y="1600200"/>
            <a:ext cx="4033837" cy="4530725"/>
          </a:xfrm>
        </p:spPr>
        <p:txBody>
          <a:bodyPr/>
          <a:lstStyle/>
          <a:p>
            <a:pPr eaLnBrk="1" hangingPunct="1"/>
            <a:r>
              <a:rPr lang="en-US" sz="2600" smtClean="0"/>
              <a:t>List your thinking you used to gain meaning or understanding.</a:t>
            </a:r>
          </a:p>
        </p:txBody>
      </p:sp>
      <p:pic>
        <p:nvPicPr>
          <p:cNvPr id="21509" name="Picture 5" descr="MCj03973260000[1]"/>
          <p:cNvPicPr>
            <a:picLocks noChangeAspect="1" noChangeArrowheads="1"/>
          </p:cNvPicPr>
          <p:nvPr/>
        </p:nvPicPr>
        <p:blipFill>
          <a:blip r:embed="rId3" cstate="print"/>
          <a:srcRect/>
          <a:stretch>
            <a:fillRect/>
          </a:stretch>
        </p:blipFill>
        <p:spPr bwMode="auto">
          <a:xfrm>
            <a:off x="822325" y="4068763"/>
            <a:ext cx="2743200" cy="24923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fade">
                                      <p:cBhvr>
                                        <p:cTn id="7" dur="20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364">
                                            <p:txEl>
                                              <p:pRg st="0" end="0"/>
                                            </p:txEl>
                                          </p:spTgt>
                                        </p:tgtEl>
                                        <p:attrNameLst>
                                          <p:attrName>style.visibility</p:attrName>
                                        </p:attrNameLst>
                                      </p:cBhvr>
                                      <p:to>
                                        <p:strVal val="visible"/>
                                      </p:to>
                                    </p:set>
                                    <p:animEffect transition="in" filter="fade">
                                      <p:cBhvr>
                                        <p:cTn id="12" dur="2000"/>
                                        <p:tgtEl>
                                          <p:spTgt spid="153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4"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Thinking about reading</a:t>
            </a:r>
          </a:p>
        </p:txBody>
      </p:sp>
      <p:sp>
        <p:nvSpPr>
          <p:cNvPr id="16387" name="Rectangle 3"/>
          <p:cNvSpPr>
            <a:spLocks noGrp="1" noChangeArrowheads="1"/>
          </p:cNvSpPr>
          <p:nvPr>
            <p:ph type="body" sz="half" idx="1"/>
          </p:nvPr>
        </p:nvSpPr>
        <p:spPr>
          <a:xfrm>
            <a:off x="457200" y="1600200"/>
            <a:ext cx="4033838" cy="4530725"/>
          </a:xfrm>
        </p:spPr>
        <p:txBody>
          <a:bodyPr/>
          <a:lstStyle/>
          <a:p>
            <a:pPr eaLnBrk="1" hangingPunct="1"/>
            <a:r>
              <a:rPr lang="en-US" sz="2600" smtClean="0">
                <a:latin typeface="Tahoma" pitchFamily="34" charset="0"/>
              </a:rPr>
              <a:t>What do readers do to understand their reading?</a:t>
            </a:r>
          </a:p>
        </p:txBody>
      </p:sp>
      <p:sp>
        <p:nvSpPr>
          <p:cNvPr id="16388" name="Rectangle 4"/>
          <p:cNvSpPr>
            <a:spLocks noGrp="1" noChangeArrowheads="1"/>
          </p:cNvSpPr>
          <p:nvPr>
            <p:ph type="body" sz="half" idx="2"/>
          </p:nvPr>
        </p:nvSpPr>
        <p:spPr>
          <a:xfrm>
            <a:off x="4652963" y="1600200"/>
            <a:ext cx="4033837" cy="4530725"/>
          </a:xfrm>
        </p:spPr>
        <p:txBody>
          <a:bodyPr/>
          <a:lstStyle/>
          <a:p>
            <a:pPr eaLnBrk="1" hangingPunct="1"/>
            <a:r>
              <a:rPr lang="en-US" sz="2600" smtClean="0"/>
              <a:t>What do readers do on “tricky” words?</a:t>
            </a:r>
          </a:p>
          <a:p>
            <a:pPr eaLnBrk="1" hangingPunct="1"/>
            <a:r>
              <a:rPr lang="en-US" sz="2600" smtClean="0"/>
              <a:t>Record your thoughts </a:t>
            </a:r>
          </a:p>
        </p:txBody>
      </p:sp>
      <p:pic>
        <p:nvPicPr>
          <p:cNvPr id="22533" name="Picture 5" descr="MMj02836790000[1]"/>
          <p:cNvPicPr>
            <a:picLocks noChangeAspect="1" noChangeArrowheads="1" noCrop="1"/>
          </p:cNvPicPr>
          <p:nvPr/>
        </p:nvPicPr>
        <p:blipFill>
          <a:blip r:embed="rId4" cstate="print"/>
          <a:srcRect/>
          <a:stretch>
            <a:fillRect/>
          </a:stretch>
        </p:blipFill>
        <p:spPr bwMode="auto">
          <a:xfrm>
            <a:off x="5668963" y="3611563"/>
            <a:ext cx="2286000" cy="2105025"/>
          </a:xfrm>
          <a:prstGeom prst="rect">
            <a:avLst/>
          </a:prstGeom>
          <a:noFill/>
          <a:ln w="9525">
            <a:noFill/>
            <a:miter lim="800000"/>
            <a:headEnd/>
            <a:tailEnd/>
          </a:ln>
        </p:spPr>
      </p:pic>
      <p:sp>
        <p:nvSpPr>
          <p:cNvPr id="22534" name="Rectangle 6"/>
          <p:cNvSpPr>
            <a:spLocks noChangeArrowheads="1"/>
          </p:cNvSpPr>
          <p:nvPr/>
        </p:nvSpPr>
        <p:spPr bwMode="auto">
          <a:xfrm>
            <a:off x="2724150" y="2857500"/>
            <a:ext cx="392113" cy="457200"/>
          </a:xfrm>
          <a:prstGeom prst="rect">
            <a:avLst/>
          </a:prstGeom>
          <a:noFill/>
          <a:ln w="9525">
            <a:noFill/>
            <a:miter lim="800000"/>
            <a:headEnd/>
            <a:tailEnd/>
          </a:ln>
        </p:spPr>
        <p:txBody>
          <a:bodyPr wrap="none">
            <a:spAutoFit/>
          </a:bodyPr>
          <a:lstStyle/>
          <a:p>
            <a:pPr>
              <a:spcBef>
                <a:spcPct val="20000"/>
              </a:spcBef>
              <a:buClr>
                <a:schemeClr val="folHlink"/>
              </a:buClr>
              <a:buSzPct val="90000"/>
              <a:buFont typeface="Wingdings" pitchFamily="2" charset="2"/>
              <a:buChar char="n"/>
            </a:pPr>
            <a:endParaRPr lang="en-US" sz="2400"/>
          </a:p>
        </p:txBody>
      </p:sp>
      <p:pic>
        <p:nvPicPr>
          <p:cNvPr id="22535" name="Picture 7" descr="MMj03237630000[1]"/>
          <p:cNvPicPr>
            <a:picLocks noChangeAspect="1" noChangeArrowheads="1" noCrop="1"/>
          </p:cNvPicPr>
          <p:nvPr/>
        </p:nvPicPr>
        <p:blipFill>
          <a:blip r:embed="rId5" cstate="print"/>
          <a:srcRect/>
          <a:stretch>
            <a:fillRect/>
          </a:stretch>
        </p:blipFill>
        <p:spPr bwMode="auto">
          <a:xfrm>
            <a:off x="914400" y="3429000"/>
            <a:ext cx="2878138" cy="3108325"/>
          </a:xfrm>
          <a:prstGeom prst="rect">
            <a:avLst/>
          </a:prstGeom>
          <a:noFill/>
          <a:ln w="9525">
            <a:noFill/>
            <a:miter lim="800000"/>
            <a:headEnd/>
            <a:tailEnd/>
          </a:ln>
        </p:spPr>
      </p:pic>
      <p:pic>
        <p:nvPicPr>
          <p:cNvPr id="22536" name="Picture 8" descr="MCj02865320000[1]"/>
          <p:cNvPicPr>
            <a:picLocks noChangeAspect="1" noChangeArrowheads="1"/>
          </p:cNvPicPr>
          <p:nvPr/>
        </p:nvPicPr>
        <p:blipFill>
          <a:blip r:embed="rId6" cstate="print"/>
          <a:srcRect/>
          <a:stretch>
            <a:fillRect/>
          </a:stretch>
        </p:blipFill>
        <p:spPr bwMode="auto">
          <a:xfrm>
            <a:off x="6218238" y="146050"/>
            <a:ext cx="1279525" cy="1154113"/>
          </a:xfrm>
          <a:prstGeom prst="rect">
            <a:avLst/>
          </a:prstGeom>
          <a:noFill/>
          <a:ln w="9525">
            <a:noFill/>
            <a:miter lim="800000"/>
            <a:headEnd/>
            <a:tailEnd/>
          </a:ln>
        </p:spPr>
      </p:pic>
    </p:spTree>
  </p:cSld>
  <p:clrMapOvr>
    <a:masterClrMapping/>
  </p:clrMapOvr>
  <p:transition spd="med">
    <p:push dir="r"/>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800" fill="hold">
                                          <p:stCondLst>
                                            <p:cond delay="0"/>
                                          </p:stCondLst>
                                        </p:cTn>
                                        <p:tgtEl>
                                          <p:spTgt spid="16386"/>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1638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16387">
                                            <p:txEl>
                                              <p:pRg st="0" end="0"/>
                                            </p:txEl>
                                          </p:spTgt>
                                        </p:tgtEl>
                                        <p:attrNameLst>
                                          <p:attrName>style.visibility</p:attrName>
                                        </p:attrNameLst>
                                      </p:cBhvr>
                                      <p:to>
                                        <p:strVal val="visible"/>
                                      </p:to>
                                    </p:set>
                                    <p:animEffect transition="in" filter="fade">
                                      <p:cBhvr>
                                        <p:cTn id="13" dur="1000"/>
                                        <p:tgtEl>
                                          <p:spTgt spid="16387">
                                            <p:txEl>
                                              <p:pRg st="0" end="0"/>
                                            </p:txEl>
                                          </p:spTgt>
                                        </p:tgtEl>
                                      </p:cBhvr>
                                    </p:animEffect>
                                    <p:anim calcmode="lin" valueType="num">
                                      <p:cBhvr>
                                        <p:cTn id="14" dur="1000" fill="hold"/>
                                        <p:tgtEl>
                                          <p:spTgt spid="16387">
                                            <p:txEl>
                                              <p:pRg st="0" end="0"/>
                                            </p:txEl>
                                          </p:spTgt>
                                        </p:tgtEl>
                                        <p:attrNameLst>
                                          <p:attrName>ppt_x</p:attrName>
                                        </p:attrNameLst>
                                      </p:cBhvr>
                                      <p:tavLst>
                                        <p:tav tm="0">
                                          <p:val>
                                            <p:strVal val="#ppt_x-.1"/>
                                          </p:val>
                                        </p:tav>
                                        <p:tav tm="100000">
                                          <p:val>
                                            <p:strVal val="#ppt_x"/>
                                          </p:val>
                                        </p:tav>
                                      </p:tavLst>
                                    </p:anim>
                                    <p:anim calcmode="lin" valueType="num">
                                      <p:cBhvr>
                                        <p:cTn id="15" dur="1000" fill="hold"/>
                                        <p:tgtEl>
                                          <p:spTgt spid="163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0" presetClass="entr" presetSubtype="0" fill="hold" grpId="0" nodeType="clickEffect">
                                  <p:stCondLst>
                                    <p:cond delay="0"/>
                                  </p:stCondLst>
                                  <p:iterate type="lt">
                                    <p:tmPct val="10000"/>
                                  </p:iterate>
                                  <p:childTnLst>
                                    <p:set>
                                      <p:cBhvr>
                                        <p:cTn id="19" dur="1" fill="hold">
                                          <p:stCondLst>
                                            <p:cond delay="0"/>
                                          </p:stCondLst>
                                        </p:cTn>
                                        <p:tgtEl>
                                          <p:spTgt spid="16388">
                                            <p:txEl>
                                              <p:pRg st="0" end="0"/>
                                            </p:txEl>
                                          </p:spTgt>
                                        </p:tgtEl>
                                        <p:attrNameLst>
                                          <p:attrName>style.visibility</p:attrName>
                                        </p:attrNameLst>
                                      </p:cBhvr>
                                      <p:to>
                                        <p:strVal val="visible"/>
                                      </p:to>
                                    </p:set>
                                    <p:animEffect transition="in" filter="fade">
                                      <p:cBhvr>
                                        <p:cTn id="20" dur="1000"/>
                                        <p:tgtEl>
                                          <p:spTgt spid="16388">
                                            <p:txEl>
                                              <p:pRg st="0" end="0"/>
                                            </p:txEl>
                                          </p:spTgt>
                                        </p:tgtEl>
                                      </p:cBhvr>
                                    </p:animEffect>
                                    <p:anim calcmode="lin" valueType="num">
                                      <p:cBhvr>
                                        <p:cTn id="21" dur="1000" fill="hold"/>
                                        <p:tgtEl>
                                          <p:spTgt spid="16388">
                                            <p:txEl>
                                              <p:pRg st="0" end="0"/>
                                            </p:txEl>
                                          </p:spTgt>
                                        </p:tgtEl>
                                        <p:attrNameLst>
                                          <p:attrName>ppt_x</p:attrName>
                                        </p:attrNameLst>
                                      </p:cBhvr>
                                      <p:tavLst>
                                        <p:tav tm="0">
                                          <p:val>
                                            <p:strVal val="#ppt_x-.1"/>
                                          </p:val>
                                        </p:tav>
                                        <p:tav tm="100000">
                                          <p:val>
                                            <p:strVal val="#ppt_x"/>
                                          </p:val>
                                        </p:tav>
                                      </p:tavLst>
                                    </p:anim>
                                    <p:anim calcmode="lin" valueType="num">
                                      <p:cBhvr>
                                        <p:cTn id="22" dur="1000" fill="hold"/>
                                        <p:tgtEl>
                                          <p:spTgt spid="163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0" presetClass="entr" presetSubtype="0" fill="hold" grpId="0" nodeType="clickEffect">
                                  <p:stCondLst>
                                    <p:cond delay="0"/>
                                  </p:stCondLst>
                                  <p:iterate type="lt">
                                    <p:tmPct val="10000"/>
                                  </p:iterate>
                                  <p:childTnLst>
                                    <p:set>
                                      <p:cBhvr>
                                        <p:cTn id="26" dur="1" fill="hold">
                                          <p:stCondLst>
                                            <p:cond delay="0"/>
                                          </p:stCondLst>
                                        </p:cTn>
                                        <p:tgtEl>
                                          <p:spTgt spid="16388">
                                            <p:txEl>
                                              <p:pRg st="1" end="1"/>
                                            </p:txEl>
                                          </p:spTgt>
                                        </p:tgtEl>
                                        <p:attrNameLst>
                                          <p:attrName>style.visibility</p:attrName>
                                        </p:attrNameLst>
                                      </p:cBhvr>
                                      <p:to>
                                        <p:strVal val="visible"/>
                                      </p:to>
                                    </p:set>
                                    <p:animEffect transition="in" filter="fade">
                                      <p:cBhvr>
                                        <p:cTn id="27" dur="1000"/>
                                        <p:tgtEl>
                                          <p:spTgt spid="16388">
                                            <p:txEl>
                                              <p:pRg st="1" end="1"/>
                                            </p:txEl>
                                          </p:spTgt>
                                        </p:tgtEl>
                                      </p:cBhvr>
                                    </p:animEffect>
                                    <p:anim calcmode="lin" valueType="num">
                                      <p:cBhvr>
                                        <p:cTn id="28" dur="1000" fill="hold"/>
                                        <p:tgtEl>
                                          <p:spTgt spid="16388">
                                            <p:txEl>
                                              <p:pRg st="1" end="1"/>
                                            </p:txEl>
                                          </p:spTgt>
                                        </p:tgtEl>
                                        <p:attrNameLst>
                                          <p:attrName>ppt_x</p:attrName>
                                        </p:attrNameLst>
                                      </p:cBhvr>
                                      <p:tavLst>
                                        <p:tav tm="0">
                                          <p:val>
                                            <p:strVal val="#ppt_x-.1"/>
                                          </p:val>
                                        </p:tav>
                                        <p:tav tm="100000">
                                          <p:val>
                                            <p:strVal val="#ppt_x"/>
                                          </p:val>
                                        </p:tav>
                                      </p:tavLst>
                                    </p:anim>
                                    <p:anim calcmode="lin" valueType="num">
                                      <p:cBhvr>
                                        <p:cTn id="29" dur="1000" fill="hold"/>
                                        <p:tgtEl>
                                          <p:spTgt spid="16388">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7" grpId="0" build="p"/>
      <p:bldP spid="16388"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Layers">
  <a:themeElements>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Layer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Axis</Template>
  <TotalTime>1337</TotalTime>
  <Words>2724</Words>
  <Application>Microsoft Office PowerPoint</Application>
  <PresentationFormat>On-screen Show (4:3)</PresentationFormat>
  <Paragraphs>556</Paragraphs>
  <Slides>78</Slides>
  <Notes>74</Notes>
  <HiddenSlides>3</HiddenSlides>
  <MMClips>0</MMClips>
  <ScaleCrop>false</ScaleCrop>
  <HeadingPairs>
    <vt:vector size="8" baseType="variant">
      <vt:variant>
        <vt:lpstr>Fonts Used</vt:lpstr>
      </vt:variant>
      <vt:variant>
        <vt:i4>12</vt:i4>
      </vt:variant>
      <vt:variant>
        <vt:lpstr>Theme</vt:lpstr>
      </vt:variant>
      <vt:variant>
        <vt:i4>4</vt:i4>
      </vt:variant>
      <vt:variant>
        <vt:lpstr>Embedded OLE Servers</vt:lpstr>
      </vt:variant>
      <vt:variant>
        <vt:i4>1</vt:i4>
      </vt:variant>
      <vt:variant>
        <vt:lpstr>Slide Titles</vt:lpstr>
      </vt:variant>
      <vt:variant>
        <vt:i4>78</vt:i4>
      </vt:variant>
    </vt:vector>
  </HeadingPairs>
  <TitlesOfParts>
    <vt:vector size="95" baseType="lpstr">
      <vt:lpstr>Arial</vt:lpstr>
      <vt:lpstr>Garamond</vt:lpstr>
      <vt:lpstr>Wingdings</vt:lpstr>
      <vt:lpstr>Comic Sans MS</vt:lpstr>
      <vt:lpstr>Times New Roman</vt:lpstr>
      <vt:lpstr>Tahoma</vt:lpstr>
      <vt:lpstr>Monotype Corsiva</vt:lpstr>
      <vt:lpstr>Castellar</vt:lpstr>
      <vt:lpstr>Optima</vt:lpstr>
      <vt:lpstr>Century Gothic</vt:lpstr>
      <vt:lpstr>Times</vt:lpstr>
      <vt:lpstr>Jester</vt:lpstr>
      <vt:lpstr>Default Design</vt:lpstr>
      <vt:lpstr>Edge</vt:lpstr>
      <vt:lpstr>Crayons</vt:lpstr>
      <vt:lpstr>Layers</vt:lpstr>
      <vt:lpstr>Chart</vt:lpstr>
      <vt:lpstr>Reading Comprehension Strategies for Success</vt:lpstr>
      <vt:lpstr>Outcomes</vt:lpstr>
      <vt:lpstr>A Framework for Literacy </vt:lpstr>
      <vt:lpstr>Purpose of Reading </vt:lpstr>
      <vt:lpstr>Hmmmmm….</vt:lpstr>
      <vt:lpstr>Table Talk </vt:lpstr>
      <vt:lpstr>Metacognitive Thinking </vt:lpstr>
      <vt:lpstr>Salvador, Late or Early</vt:lpstr>
      <vt:lpstr>Thinking about reading</vt:lpstr>
      <vt:lpstr>Thinking About Reading</vt:lpstr>
      <vt:lpstr>Comprehension</vt:lpstr>
      <vt:lpstr>Reflection: Classroom Conversations with Kids  </vt:lpstr>
      <vt:lpstr>Research Based Strategies</vt:lpstr>
      <vt:lpstr>Research Based Strategies in Houghton-Mifflin</vt:lpstr>
      <vt:lpstr>Comprehension Strategy Instruction</vt:lpstr>
      <vt:lpstr>Comprehension Strategies</vt:lpstr>
      <vt:lpstr>Comprehension Skills</vt:lpstr>
      <vt:lpstr>   Strategy Instruction</vt:lpstr>
      <vt:lpstr>Effective Comprehension strategy instruction is explicit, or direct. Research shows that explicit teaching techniques are particularly effective for comprehension strategy instruction.  In explicit instruction, teachers tell readers why and when  they should use strategies, what strategies to use, and how to apply them. The steps of explicit instruction typically include:</vt:lpstr>
      <vt:lpstr>Sample Text of a Think Aloud</vt:lpstr>
      <vt:lpstr>Tips for Think Alouds</vt:lpstr>
      <vt:lpstr>Gradual Release of Responsibility</vt:lpstr>
      <vt:lpstr>Comprehension Characteristics</vt:lpstr>
      <vt:lpstr>Connecting All the Pieces to Improve Comprehension</vt:lpstr>
      <vt:lpstr>Slide 25</vt:lpstr>
      <vt:lpstr>Slide 26</vt:lpstr>
      <vt:lpstr>Connecting All the Pieces to Improve Comprehension</vt:lpstr>
      <vt:lpstr>    SURPRISING FACT</vt:lpstr>
      <vt:lpstr>Strategy Focus: Schema</vt:lpstr>
      <vt:lpstr>Connections To Text</vt:lpstr>
      <vt:lpstr>Connections To Text</vt:lpstr>
      <vt:lpstr> Text-to-Self </vt:lpstr>
      <vt:lpstr>Text-to-Text Connections</vt:lpstr>
      <vt:lpstr>Text-to-World </vt:lpstr>
      <vt:lpstr>Slide 35</vt:lpstr>
      <vt:lpstr>Slide 36</vt:lpstr>
      <vt:lpstr>Slide 37</vt:lpstr>
      <vt:lpstr>  Schema </vt:lpstr>
      <vt:lpstr>Slide 39</vt:lpstr>
      <vt:lpstr>Soccer: Schema Examples</vt:lpstr>
      <vt:lpstr>A minute for yourself</vt:lpstr>
      <vt:lpstr>Chrysanthemum</vt:lpstr>
      <vt:lpstr>Connecting All the Pieces to Improve Comprehension</vt:lpstr>
      <vt:lpstr>Strategy Focus: Predictions</vt:lpstr>
      <vt:lpstr>Good Readers: Using Predictions</vt:lpstr>
      <vt:lpstr>Prediction Prompts </vt:lpstr>
      <vt:lpstr>Prediction Frames</vt:lpstr>
      <vt:lpstr>A minute for yourself on Predictions…</vt:lpstr>
      <vt:lpstr>Fat Santa</vt:lpstr>
      <vt:lpstr>Good Readers: Using Inferring</vt:lpstr>
      <vt:lpstr>Proficient Readers when they infer:</vt:lpstr>
      <vt:lpstr>Proficient Readers are more able to: </vt:lpstr>
      <vt:lpstr>Teachers need to….</vt:lpstr>
      <vt:lpstr>Pause….Case in Point…</vt:lpstr>
      <vt:lpstr>Slide 55</vt:lpstr>
      <vt:lpstr>Prompts for Inferring </vt:lpstr>
      <vt:lpstr>Yo Yes!</vt:lpstr>
      <vt:lpstr>Connecting All the Pieces to Improve Comprehension</vt:lpstr>
      <vt:lpstr>Using questions as a strategy, good readers:</vt:lpstr>
      <vt:lpstr>Good Readers:</vt:lpstr>
      <vt:lpstr>Einstein said…</vt:lpstr>
      <vt:lpstr>Slide 62</vt:lpstr>
      <vt:lpstr>Slide 63</vt:lpstr>
      <vt:lpstr>Thick or Thin Questions????</vt:lpstr>
      <vt:lpstr>Classroom Ideas and Samples</vt:lpstr>
      <vt:lpstr>Support Materials</vt:lpstr>
      <vt:lpstr>THE MITTEN</vt:lpstr>
      <vt:lpstr>Connecting All the Pieces to Improve Comprehension</vt:lpstr>
      <vt:lpstr>Summarizing: A definition </vt:lpstr>
      <vt:lpstr>Summarizing/ Determining What’s Important in Text</vt:lpstr>
      <vt:lpstr>THE IMPORTANT BOOK</vt:lpstr>
      <vt:lpstr>Classroom Practices to Foster Summarizing</vt:lpstr>
      <vt:lpstr>Connecting All the Pieces to Improve Comprehension</vt:lpstr>
      <vt:lpstr>Visualizing /Creating Mental Images </vt:lpstr>
      <vt:lpstr> Good Reader’s Checklist</vt:lpstr>
      <vt:lpstr>Connecting Comprehension to Houghton Mifflin’s Pieces</vt:lpstr>
      <vt:lpstr>Comprehension Strategy 101 </vt:lpstr>
      <vt:lpstr>Goal: Engaged and Movtivated  Readers!</vt:lpstr>
    </vt:vector>
  </TitlesOfParts>
  <Company> Pearce Upholstery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Reading Comprehension Strategies for Success</dc:title>
  <dc:creator> </dc:creator>
  <cp:lastModifiedBy>User</cp:lastModifiedBy>
  <cp:revision>135</cp:revision>
  <dcterms:created xsi:type="dcterms:W3CDTF">2007-02-03T03:13:17Z</dcterms:created>
  <dcterms:modified xsi:type="dcterms:W3CDTF">2009-12-09T01:14:44Z</dcterms:modified>
</cp:coreProperties>
</file>